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4" r:id="rId1"/>
  </p:sldMasterIdLst>
  <p:sldIdLst>
    <p:sldId id="256" r:id="rId2"/>
    <p:sldId id="257" r:id="rId3"/>
    <p:sldId id="258" r:id="rId4"/>
    <p:sldId id="259" r:id="rId5"/>
    <p:sldId id="272" r:id="rId6"/>
    <p:sldId id="275" r:id="rId7"/>
    <p:sldId id="274" r:id="rId8"/>
    <p:sldId id="273" r:id="rId9"/>
    <p:sldId id="276" r:id="rId10"/>
    <p:sldId id="261" r:id="rId11"/>
    <p:sldId id="260" r:id="rId12"/>
    <p:sldId id="264" r:id="rId13"/>
    <p:sldId id="262" r:id="rId14"/>
    <p:sldId id="270" r:id="rId15"/>
    <p:sldId id="263" r:id="rId16"/>
    <p:sldId id="265" r:id="rId17"/>
    <p:sldId id="266" r:id="rId18"/>
    <p:sldId id="271" r:id="rId19"/>
    <p:sldId id="267" r:id="rId20"/>
    <p:sldId id="268" r:id="rId21"/>
    <p:sldId id="26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FF00FF"/>
    <a:srgbClr val="F88AE3"/>
    <a:srgbClr val="B808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4F9FFF42-2FD1-46D8-81C1-DE619D263506}" type="datetimeFigureOut">
              <a:rPr lang="en-US" smtClean="0"/>
              <a:t>1/1/2023</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9B292442-848B-43EE-85F4-E52E5659F563}"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92366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9FFF42-2FD1-46D8-81C1-DE619D263506}" type="datetimeFigureOut">
              <a:rPr lang="en-US" smtClean="0"/>
              <a:t>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92442-848B-43EE-85F4-E52E5659F563}" type="slidenum">
              <a:rPr lang="en-US" smtClean="0"/>
              <a:t>‹#›</a:t>
            </a:fld>
            <a:endParaRPr lang="en-US"/>
          </a:p>
        </p:txBody>
      </p:sp>
    </p:spTree>
    <p:extLst>
      <p:ext uri="{BB962C8B-B14F-4D97-AF65-F5344CB8AC3E}">
        <p14:creationId xmlns:p14="http://schemas.microsoft.com/office/powerpoint/2010/main" val="3319522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9FFF42-2FD1-46D8-81C1-DE619D263506}" type="datetimeFigureOut">
              <a:rPr lang="en-US" smtClean="0"/>
              <a:t>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92442-848B-43EE-85F4-E52E5659F563}" type="slidenum">
              <a:rPr lang="en-US" smtClean="0"/>
              <a:t>‹#›</a:t>
            </a:fld>
            <a:endParaRPr lang="en-US"/>
          </a:p>
        </p:txBody>
      </p:sp>
    </p:spTree>
    <p:extLst>
      <p:ext uri="{BB962C8B-B14F-4D97-AF65-F5344CB8AC3E}">
        <p14:creationId xmlns:p14="http://schemas.microsoft.com/office/powerpoint/2010/main" val="4160168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9FFF42-2FD1-46D8-81C1-DE619D263506}" type="datetimeFigureOut">
              <a:rPr lang="en-US" smtClean="0"/>
              <a:t>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92442-848B-43EE-85F4-E52E5659F563}"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30191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9FFF42-2FD1-46D8-81C1-DE619D263506}" type="datetimeFigureOut">
              <a:rPr lang="en-US" smtClean="0"/>
              <a:t>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92442-848B-43EE-85F4-E52E5659F563}" type="slidenum">
              <a:rPr lang="en-US" smtClean="0"/>
              <a:t>‹#›</a:t>
            </a:fld>
            <a:endParaRPr lang="en-US"/>
          </a:p>
        </p:txBody>
      </p:sp>
    </p:spTree>
    <p:extLst>
      <p:ext uri="{BB962C8B-B14F-4D97-AF65-F5344CB8AC3E}">
        <p14:creationId xmlns:p14="http://schemas.microsoft.com/office/powerpoint/2010/main" val="3279006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F9FFF42-2FD1-46D8-81C1-DE619D263506}" type="datetimeFigureOut">
              <a:rPr lang="en-US" smtClean="0"/>
              <a:t>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292442-848B-43EE-85F4-E52E5659F563}" type="slidenum">
              <a:rPr lang="en-US" smtClean="0"/>
              <a:t>‹#›</a:t>
            </a:fld>
            <a:endParaRPr lang="en-US"/>
          </a:p>
        </p:txBody>
      </p:sp>
    </p:spTree>
    <p:extLst>
      <p:ext uri="{BB962C8B-B14F-4D97-AF65-F5344CB8AC3E}">
        <p14:creationId xmlns:p14="http://schemas.microsoft.com/office/powerpoint/2010/main" val="1227769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F9FFF42-2FD1-46D8-81C1-DE619D263506}" type="datetimeFigureOut">
              <a:rPr lang="en-US" smtClean="0"/>
              <a:t>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292442-848B-43EE-85F4-E52E5659F563}" type="slidenum">
              <a:rPr lang="en-US" smtClean="0"/>
              <a:t>‹#›</a:t>
            </a:fld>
            <a:endParaRPr lang="en-US"/>
          </a:p>
        </p:txBody>
      </p:sp>
    </p:spTree>
    <p:extLst>
      <p:ext uri="{BB962C8B-B14F-4D97-AF65-F5344CB8AC3E}">
        <p14:creationId xmlns:p14="http://schemas.microsoft.com/office/powerpoint/2010/main" val="12707804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9FFF42-2FD1-46D8-81C1-DE619D263506}" type="datetimeFigureOut">
              <a:rPr lang="en-US" smtClean="0"/>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92442-848B-43EE-85F4-E52E5659F563}" type="slidenum">
              <a:rPr lang="en-US" smtClean="0"/>
              <a:t>‹#›</a:t>
            </a:fld>
            <a:endParaRPr lang="en-US"/>
          </a:p>
        </p:txBody>
      </p:sp>
    </p:spTree>
    <p:extLst>
      <p:ext uri="{BB962C8B-B14F-4D97-AF65-F5344CB8AC3E}">
        <p14:creationId xmlns:p14="http://schemas.microsoft.com/office/powerpoint/2010/main" val="19353779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9FFF42-2FD1-46D8-81C1-DE619D263506}" type="datetimeFigureOut">
              <a:rPr lang="en-US" smtClean="0"/>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92442-848B-43EE-85F4-E52E5659F563}" type="slidenum">
              <a:rPr lang="en-US" smtClean="0"/>
              <a:t>‹#›</a:t>
            </a:fld>
            <a:endParaRPr lang="en-US"/>
          </a:p>
        </p:txBody>
      </p:sp>
    </p:spTree>
    <p:extLst>
      <p:ext uri="{BB962C8B-B14F-4D97-AF65-F5344CB8AC3E}">
        <p14:creationId xmlns:p14="http://schemas.microsoft.com/office/powerpoint/2010/main" val="6076531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9FFF42-2FD1-46D8-81C1-DE619D263506}" type="datetimeFigureOut">
              <a:rPr lang="en-US" smtClean="0"/>
              <a:t>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292442-848B-43EE-85F4-E52E5659F563}" type="slidenum">
              <a:rPr lang="en-US" smtClean="0"/>
              <a:t>‹#›</a:t>
            </a:fld>
            <a:endParaRPr lang="en-US"/>
          </a:p>
        </p:txBody>
      </p:sp>
    </p:spTree>
    <p:extLst>
      <p:ext uri="{BB962C8B-B14F-4D97-AF65-F5344CB8AC3E}">
        <p14:creationId xmlns:p14="http://schemas.microsoft.com/office/powerpoint/2010/main" val="737680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9FFF42-2FD1-46D8-81C1-DE619D263506}" type="datetimeFigureOut">
              <a:rPr lang="en-US" smtClean="0"/>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92442-848B-43EE-85F4-E52E5659F563}" type="slidenum">
              <a:rPr lang="en-US" smtClean="0"/>
              <a:t>‹#›</a:t>
            </a:fld>
            <a:endParaRPr lang="en-US"/>
          </a:p>
        </p:txBody>
      </p:sp>
    </p:spTree>
    <p:extLst>
      <p:ext uri="{BB962C8B-B14F-4D97-AF65-F5344CB8AC3E}">
        <p14:creationId xmlns:p14="http://schemas.microsoft.com/office/powerpoint/2010/main" val="930123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9FFF42-2FD1-46D8-81C1-DE619D263506}" type="datetimeFigureOut">
              <a:rPr lang="en-US" smtClean="0"/>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92442-848B-43EE-85F4-E52E5659F563}" type="slidenum">
              <a:rPr lang="en-US" smtClean="0"/>
              <a:t>‹#›</a:t>
            </a:fld>
            <a:endParaRPr lang="en-US"/>
          </a:p>
        </p:txBody>
      </p:sp>
    </p:spTree>
    <p:extLst>
      <p:ext uri="{BB962C8B-B14F-4D97-AF65-F5344CB8AC3E}">
        <p14:creationId xmlns:p14="http://schemas.microsoft.com/office/powerpoint/2010/main" val="2112885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9FFF42-2FD1-46D8-81C1-DE619D263506}" type="datetimeFigureOut">
              <a:rPr lang="en-US" smtClean="0"/>
              <a:t>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92442-848B-43EE-85F4-E52E5659F563}" type="slidenum">
              <a:rPr lang="en-US" smtClean="0"/>
              <a:t>‹#›</a:t>
            </a:fld>
            <a:endParaRPr lang="en-US"/>
          </a:p>
        </p:txBody>
      </p:sp>
    </p:spTree>
    <p:extLst>
      <p:ext uri="{BB962C8B-B14F-4D97-AF65-F5344CB8AC3E}">
        <p14:creationId xmlns:p14="http://schemas.microsoft.com/office/powerpoint/2010/main" val="1735787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9FFF42-2FD1-46D8-81C1-DE619D263506}" type="datetimeFigureOut">
              <a:rPr lang="en-US" smtClean="0"/>
              <a:t>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292442-848B-43EE-85F4-E52E5659F563}" type="slidenum">
              <a:rPr lang="en-US" smtClean="0"/>
              <a:t>‹#›</a:t>
            </a:fld>
            <a:endParaRPr lang="en-US"/>
          </a:p>
        </p:txBody>
      </p:sp>
    </p:spTree>
    <p:extLst>
      <p:ext uri="{BB962C8B-B14F-4D97-AF65-F5344CB8AC3E}">
        <p14:creationId xmlns:p14="http://schemas.microsoft.com/office/powerpoint/2010/main" val="3450205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9FFF42-2FD1-46D8-81C1-DE619D263506}" type="datetimeFigureOut">
              <a:rPr lang="en-US" smtClean="0"/>
              <a:t>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292442-848B-43EE-85F4-E52E5659F563}" type="slidenum">
              <a:rPr lang="en-US" smtClean="0"/>
              <a:t>‹#›</a:t>
            </a:fld>
            <a:endParaRPr lang="en-US"/>
          </a:p>
        </p:txBody>
      </p:sp>
    </p:spTree>
    <p:extLst>
      <p:ext uri="{BB962C8B-B14F-4D97-AF65-F5344CB8AC3E}">
        <p14:creationId xmlns:p14="http://schemas.microsoft.com/office/powerpoint/2010/main" val="3447436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9FFF42-2FD1-46D8-81C1-DE619D263506}" type="datetimeFigureOut">
              <a:rPr lang="en-US" smtClean="0"/>
              <a:t>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292442-848B-43EE-85F4-E52E5659F563}" type="slidenum">
              <a:rPr lang="en-US" smtClean="0"/>
              <a:t>‹#›</a:t>
            </a:fld>
            <a:endParaRPr lang="en-US"/>
          </a:p>
        </p:txBody>
      </p:sp>
    </p:spTree>
    <p:extLst>
      <p:ext uri="{BB962C8B-B14F-4D97-AF65-F5344CB8AC3E}">
        <p14:creationId xmlns:p14="http://schemas.microsoft.com/office/powerpoint/2010/main" val="1223820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9FFF42-2FD1-46D8-81C1-DE619D263506}" type="datetimeFigureOut">
              <a:rPr lang="en-US" smtClean="0"/>
              <a:t>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92442-848B-43EE-85F4-E52E5659F563}" type="slidenum">
              <a:rPr lang="en-US" smtClean="0"/>
              <a:t>‹#›</a:t>
            </a:fld>
            <a:endParaRPr lang="en-US"/>
          </a:p>
        </p:txBody>
      </p:sp>
    </p:spTree>
    <p:extLst>
      <p:ext uri="{BB962C8B-B14F-4D97-AF65-F5344CB8AC3E}">
        <p14:creationId xmlns:p14="http://schemas.microsoft.com/office/powerpoint/2010/main" val="842168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9FFF42-2FD1-46D8-81C1-DE619D263506}" type="datetimeFigureOut">
              <a:rPr lang="en-US" smtClean="0"/>
              <a:t>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92442-848B-43EE-85F4-E52E5659F563}" type="slidenum">
              <a:rPr lang="en-US" smtClean="0"/>
              <a:t>‹#›</a:t>
            </a:fld>
            <a:endParaRPr lang="en-US"/>
          </a:p>
        </p:txBody>
      </p:sp>
    </p:spTree>
    <p:extLst>
      <p:ext uri="{BB962C8B-B14F-4D97-AF65-F5344CB8AC3E}">
        <p14:creationId xmlns:p14="http://schemas.microsoft.com/office/powerpoint/2010/main" val="3140158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4F9FFF42-2FD1-46D8-81C1-DE619D263506}" type="datetimeFigureOut">
              <a:rPr lang="en-US" smtClean="0"/>
              <a:t>1/1/2023</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9B292442-848B-43EE-85F4-E52E5659F563}" type="slidenum">
              <a:rPr lang="en-US" smtClean="0"/>
              <a:t>‹#›</a:t>
            </a:fld>
            <a:endParaRPr lang="en-US"/>
          </a:p>
        </p:txBody>
      </p:sp>
    </p:spTree>
    <p:extLst>
      <p:ext uri="{BB962C8B-B14F-4D97-AF65-F5344CB8AC3E}">
        <p14:creationId xmlns:p14="http://schemas.microsoft.com/office/powerpoint/2010/main" val="14084294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7.webp"/><Relationship Id="rId2" Type="http://schemas.openxmlformats.org/officeDocument/2006/relationships/image" Target="../media/image16.jp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7.jpeg"/><Relationship Id="rId5" Type="http://schemas.microsoft.com/office/2007/relationships/hdphoto" Target="../media/hdphoto2.wdp"/><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A28DAE-A791-2108-9E40-A1AF0F08FE42}"/>
              </a:ext>
            </a:extLst>
          </p:cNvPr>
          <p:cNvSpPr txBox="1"/>
          <p:nvPr/>
        </p:nvSpPr>
        <p:spPr>
          <a:xfrm>
            <a:off x="2886635" y="349623"/>
            <a:ext cx="6087035" cy="1015663"/>
          </a:xfrm>
          <a:prstGeom prst="rect">
            <a:avLst/>
          </a:prstGeom>
          <a:noFill/>
        </p:spPr>
        <p:txBody>
          <a:bodyPr wrap="square" rtlCol="0">
            <a:spAutoFit/>
          </a:bodyPr>
          <a:lstStyle/>
          <a:p>
            <a:pPr algn="ctr" rtl="1"/>
            <a:r>
              <a:rPr lang="he-IL" sz="3200" b="1" dirty="0">
                <a:solidFill>
                  <a:schemeClr val="accent6"/>
                </a:solidFill>
                <a:cs typeface="+mj-cs"/>
              </a:rPr>
              <a:t>מעבדה 1א – 044157</a:t>
            </a:r>
          </a:p>
          <a:p>
            <a:pPr algn="ctr" rtl="1"/>
            <a:r>
              <a:rPr lang="he-IL" sz="2800" b="1" dirty="0">
                <a:solidFill>
                  <a:schemeClr val="accent6"/>
                </a:solidFill>
                <a:cs typeface="+mj-cs"/>
              </a:rPr>
              <a:t>פרויקט כדורגל שולחן</a:t>
            </a:r>
            <a:endParaRPr lang="en-US" sz="2800" b="1" dirty="0">
              <a:solidFill>
                <a:schemeClr val="accent6"/>
              </a:solidFill>
              <a:cs typeface="+mj-cs"/>
            </a:endParaRPr>
          </a:p>
        </p:txBody>
      </p:sp>
      <p:sp>
        <p:nvSpPr>
          <p:cNvPr id="6" name="TextBox 5">
            <a:extLst>
              <a:ext uri="{FF2B5EF4-FFF2-40B4-BE49-F238E27FC236}">
                <a16:creationId xmlns:a16="http://schemas.microsoft.com/office/drawing/2014/main" id="{F3255271-23CB-6B1B-3A80-2772EE7D86ED}"/>
              </a:ext>
            </a:extLst>
          </p:cNvPr>
          <p:cNvSpPr txBox="1"/>
          <p:nvPr/>
        </p:nvSpPr>
        <p:spPr>
          <a:xfrm>
            <a:off x="8606118" y="4376607"/>
            <a:ext cx="2465294" cy="1200329"/>
          </a:xfrm>
          <a:prstGeom prst="rect">
            <a:avLst/>
          </a:prstGeom>
          <a:noFill/>
        </p:spPr>
        <p:txBody>
          <a:bodyPr wrap="square" rtlCol="0">
            <a:spAutoFit/>
          </a:bodyPr>
          <a:lstStyle/>
          <a:p>
            <a:pPr algn="r" rtl="1"/>
            <a:r>
              <a:rPr lang="he-IL" sz="2400" b="1" dirty="0">
                <a:solidFill>
                  <a:schemeClr val="bg1"/>
                </a:solidFill>
                <a:cs typeface="+mj-cs"/>
              </a:rPr>
              <a:t>גסאן שאהין</a:t>
            </a:r>
          </a:p>
          <a:p>
            <a:pPr algn="r" rtl="1"/>
            <a:r>
              <a:rPr lang="he-IL" sz="2400" b="1" dirty="0">
                <a:solidFill>
                  <a:schemeClr val="bg1"/>
                </a:solidFill>
                <a:cs typeface="+mj-cs"/>
              </a:rPr>
              <a:t>עדנאן חביבאללה</a:t>
            </a:r>
          </a:p>
          <a:p>
            <a:pPr algn="r" rtl="1"/>
            <a:r>
              <a:rPr lang="he-IL" sz="2400" b="1" dirty="0">
                <a:solidFill>
                  <a:schemeClr val="bg1"/>
                </a:solidFill>
                <a:cs typeface="+mj-cs"/>
              </a:rPr>
              <a:t>מדריך : ניר</a:t>
            </a:r>
            <a:endParaRPr lang="en-US" sz="2400" b="1" dirty="0">
              <a:solidFill>
                <a:schemeClr val="bg1"/>
              </a:solidFill>
              <a:cs typeface="+mj-cs"/>
            </a:endParaRPr>
          </a:p>
        </p:txBody>
      </p:sp>
      <p:pic>
        <p:nvPicPr>
          <p:cNvPr id="8" name="Picture 7">
            <a:extLst>
              <a:ext uri="{FF2B5EF4-FFF2-40B4-BE49-F238E27FC236}">
                <a16:creationId xmlns:a16="http://schemas.microsoft.com/office/drawing/2014/main" id="{DA8001FA-C255-7985-6431-CB4A63A7E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5286"/>
            <a:ext cx="8525435" cy="4697506"/>
          </a:xfrm>
          <a:prstGeom prst="rect">
            <a:avLst/>
          </a:prstGeom>
        </p:spPr>
      </p:pic>
    </p:spTree>
    <p:extLst>
      <p:ext uri="{BB962C8B-B14F-4D97-AF65-F5344CB8AC3E}">
        <p14:creationId xmlns:p14="http://schemas.microsoft.com/office/powerpoint/2010/main" val="171866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F65213-8FEC-83EC-B86F-008D024E1034}"/>
              </a:ext>
            </a:extLst>
          </p:cNvPr>
          <p:cNvSpPr txBox="1"/>
          <p:nvPr/>
        </p:nvSpPr>
        <p:spPr>
          <a:xfrm>
            <a:off x="3065929" y="385482"/>
            <a:ext cx="4984377" cy="461665"/>
          </a:xfrm>
          <a:prstGeom prst="rect">
            <a:avLst/>
          </a:prstGeom>
          <a:noFill/>
        </p:spPr>
        <p:txBody>
          <a:bodyPr wrap="square" rtlCol="0">
            <a:spAutoFit/>
          </a:bodyPr>
          <a:lstStyle/>
          <a:p>
            <a:pPr algn="ctr" rtl="1"/>
            <a:r>
              <a:rPr lang="he-IL" sz="2400" b="1" dirty="0">
                <a:solidFill>
                  <a:schemeClr val="accent1"/>
                </a:solidFill>
                <a:cs typeface="+mj-cs"/>
              </a:rPr>
              <a:t>הוראות משחק</a:t>
            </a:r>
            <a:endParaRPr lang="en-US" sz="2400" b="1" dirty="0">
              <a:solidFill>
                <a:schemeClr val="accent1"/>
              </a:solidFill>
              <a:cs typeface="+mj-cs"/>
            </a:endParaRPr>
          </a:p>
        </p:txBody>
      </p:sp>
      <p:sp>
        <p:nvSpPr>
          <p:cNvPr id="5" name="TextBox 4">
            <a:extLst>
              <a:ext uri="{FF2B5EF4-FFF2-40B4-BE49-F238E27FC236}">
                <a16:creationId xmlns:a16="http://schemas.microsoft.com/office/drawing/2014/main" id="{BC12F545-3CA3-62B8-D400-197973EE0505}"/>
              </a:ext>
            </a:extLst>
          </p:cNvPr>
          <p:cNvSpPr txBox="1"/>
          <p:nvPr/>
        </p:nvSpPr>
        <p:spPr>
          <a:xfrm>
            <a:off x="546847" y="1066800"/>
            <a:ext cx="11071412" cy="4247317"/>
          </a:xfrm>
          <a:prstGeom prst="rect">
            <a:avLst/>
          </a:prstGeom>
          <a:noFill/>
        </p:spPr>
        <p:txBody>
          <a:bodyPr wrap="square" rtlCol="0">
            <a:spAutoFit/>
          </a:bodyPr>
          <a:lstStyle/>
          <a:p>
            <a:pPr algn="r" rtl="1"/>
            <a:r>
              <a:rPr lang="he-IL" dirty="0">
                <a:solidFill>
                  <a:schemeClr val="accent4"/>
                </a:solidFill>
                <a:cs typeface="+mj-cs"/>
              </a:rPr>
              <a:t>המטרה: לנצח את שחקן היריב.</a:t>
            </a:r>
          </a:p>
          <a:p>
            <a:pPr algn="r" rtl="1"/>
            <a:endParaRPr lang="he-IL" dirty="0">
              <a:solidFill>
                <a:schemeClr val="accent4"/>
              </a:solidFill>
              <a:cs typeface="+mj-cs"/>
            </a:endParaRPr>
          </a:p>
          <a:p>
            <a:pPr algn="r" rtl="1"/>
            <a:r>
              <a:rPr lang="he-IL" dirty="0">
                <a:solidFill>
                  <a:schemeClr val="accent4"/>
                </a:solidFill>
                <a:cs typeface="+mj-cs"/>
              </a:rPr>
              <a:t>המשחק הינו עד שמישהו יבקיע 9 שערים, או שעד שזמן המשחק יסתיים. כך שאם טיימר המשחק נפקע מאזן השערים שווה (המשחק נגמר בתיקו) אזי ניכנס למצב ה- </a:t>
            </a:r>
            <a:r>
              <a:rPr lang="en-US" dirty="0">
                <a:solidFill>
                  <a:schemeClr val="accent4"/>
                </a:solidFill>
                <a:latin typeface="Algerian" panose="04020705040A02060702" pitchFamily="82" charset="0"/>
                <a:cs typeface="+mj-cs"/>
              </a:rPr>
              <a:t>golden goal</a:t>
            </a:r>
            <a:r>
              <a:rPr lang="he-IL" dirty="0">
                <a:solidFill>
                  <a:schemeClr val="accent4"/>
                </a:solidFill>
                <a:latin typeface="Algerian" panose="04020705040A02060702" pitchFamily="82" charset="0"/>
                <a:cs typeface="+mj-cs"/>
              </a:rPr>
              <a:t> </a:t>
            </a:r>
            <a:r>
              <a:rPr lang="he-IL" dirty="0">
                <a:solidFill>
                  <a:schemeClr val="accent4"/>
                </a:solidFill>
                <a:cs typeface="+mj-cs"/>
              </a:rPr>
              <a:t>שבו השחקן הראשון שיבקיע שער ינציח.</a:t>
            </a:r>
          </a:p>
          <a:p>
            <a:pPr algn="r" rtl="1"/>
            <a:endParaRPr lang="he-IL" dirty="0">
              <a:solidFill>
                <a:schemeClr val="accent4"/>
              </a:solidFill>
              <a:cs typeface="+mj-cs"/>
            </a:endParaRPr>
          </a:p>
          <a:p>
            <a:pPr algn="r" rtl="1"/>
            <a:r>
              <a:rPr lang="he-IL" dirty="0">
                <a:solidFill>
                  <a:schemeClr val="accent4"/>
                </a:solidFill>
                <a:cs typeface="+mj-cs"/>
              </a:rPr>
              <a:t>שימו לב: ב- 30 שניות האחרונות של המשחק, ניכנס מצב של </a:t>
            </a:r>
            <a:r>
              <a:rPr lang="en-US" dirty="0">
                <a:solidFill>
                  <a:schemeClr val="accent4"/>
                </a:solidFill>
                <a:latin typeface="Algerian" panose="04020705040A02060702" pitchFamily="82" charset="0"/>
                <a:cs typeface="+mj-cs"/>
              </a:rPr>
              <a:t>bonus round</a:t>
            </a:r>
            <a:r>
              <a:rPr lang="he-IL" dirty="0">
                <a:solidFill>
                  <a:schemeClr val="accent4"/>
                </a:solidFill>
                <a:latin typeface="Algerian" panose="04020705040A02060702" pitchFamily="82" charset="0"/>
                <a:cs typeface="+mj-cs"/>
              </a:rPr>
              <a:t> </a:t>
            </a:r>
            <a:r>
              <a:rPr lang="he-IL" dirty="0">
                <a:solidFill>
                  <a:schemeClr val="accent4"/>
                </a:solidFill>
                <a:cs typeface="+mj-cs"/>
              </a:rPr>
              <a:t>ובו כל שער שיובקע יוחש כ- 2 שערים, תנצלו זאת!</a:t>
            </a:r>
          </a:p>
          <a:p>
            <a:pPr algn="r" rtl="1"/>
            <a:endParaRPr lang="he-IL" dirty="0">
              <a:solidFill>
                <a:schemeClr val="accent4"/>
              </a:solidFill>
              <a:cs typeface="+mj-cs"/>
            </a:endParaRPr>
          </a:p>
          <a:p>
            <a:pPr algn="r" rtl="1"/>
            <a:r>
              <a:rPr lang="he-IL" dirty="0">
                <a:solidFill>
                  <a:schemeClr val="accent4"/>
                </a:solidFill>
                <a:cs typeface="+mj-cs"/>
              </a:rPr>
              <a:t>השחקן יכול להימצא באחד מ- 3 מצבים:</a:t>
            </a:r>
          </a:p>
          <a:p>
            <a:pPr algn="r" rtl="1"/>
            <a:r>
              <a:rPr lang="he-IL" dirty="0">
                <a:solidFill>
                  <a:schemeClr val="accent4"/>
                </a:solidFill>
                <a:cs typeface="+mj-cs"/>
              </a:rPr>
              <a:t>חוסם (</a:t>
            </a:r>
            <a:r>
              <a:rPr lang="en-US" dirty="0">
                <a:solidFill>
                  <a:schemeClr val="accent4"/>
                </a:solidFill>
                <a:latin typeface="Arabic Typesetting" panose="03020402040406030203" pitchFamily="66" charset="-78"/>
                <a:cs typeface="Arabic Typesetting" panose="03020402040406030203" pitchFamily="66" charset="-78"/>
              </a:rPr>
              <a:t>blocking</a:t>
            </a:r>
            <a:r>
              <a:rPr lang="he-IL" dirty="0">
                <a:solidFill>
                  <a:schemeClr val="accent4"/>
                </a:solidFill>
                <a:latin typeface="Arabic Typesetting" panose="03020402040406030203" pitchFamily="66" charset="-78"/>
                <a:cs typeface="+mj-cs"/>
              </a:rPr>
              <a:t>) </a:t>
            </a:r>
            <a:r>
              <a:rPr lang="he-IL" dirty="0">
                <a:solidFill>
                  <a:schemeClr val="accent4"/>
                </a:solidFill>
                <a:cs typeface="+mj-cs"/>
              </a:rPr>
              <a:t>– חוסם את הכדור שנע דרכו.</a:t>
            </a:r>
          </a:p>
          <a:p>
            <a:pPr algn="r" rtl="1"/>
            <a:r>
              <a:rPr lang="he-IL" dirty="0">
                <a:solidFill>
                  <a:schemeClr val="accent4"/>
                </a:solidFill>
                <a:cs typeface="+mj-cs"/>
              </a:rPr>
              <a:t>שוכב (</a:t>
            </a:r>
            <a:r>
              <a:rPr lang="en-US" dirty="0">
                <a:solidFill>
                  <a:schemeClr val="accent4"/>
                </a:solidFill>
                <a:latin typeface="Aldhabi" panose="01000000000000000000" pitchFamily="2" charset="-78"/>
                <a:cs typeface="Aldhabi" panose="01000000000000000000" pitchFamily="2" charset="-78"/>
              </a:rPr>
              <a:t>transparent</a:t>
            </a:r>
            <a:r>
              <a:rPr lang="he-IL" dirty="0">
                <a:solidFill>
                  <a:schemeClr val="accent4"/>
                </a:solidFill>
                <a:latin typeface="Aldhabi" panose="01000000000000000000" pitchFamily="2" charset="-78"/>
                <a:cs typeface="+mj-cs"/>
              </a:rPr>
              <a:t>) </a:t>
            </a:r>
            <a:r>
              <a:rPr lang="he-IL" dirty="0">
                <a:solidFill>
                  <a:schemeClr val="accent4"/>
                </a:solidFill>
                <a:cs typeface="+mj-cs"/>
              </a:rPr>
              <a:t>– נותן לכדור לעבור מתחתיו בלי שיפריע לו.</a:t>
            </a:r>
          </a:p>
          <a:p>
            <a:pPr algn="r" rtl="1"/>
            <a:r>
              <a:rPr lang="he-IL" dirty="0">
                <a:solidFill>
                  <a:schemeClr val="accent4"/>
                </a:solidFill>
                <a:cs typeface="+mj-cs"/>
              </a:rPr>
              <a:t>בועט (</a:t>
            </a:r>
            <a:r>
              <a:rPr lang="en-US" dirty="0">
                <a:solidFill>
                  <a:schemeClr val="accent4"/>
                </a:solidFill>
                <a:latin typeface="Aldhabi" panose="01000000000000000000" pitchFamily="2" charset="-78"/>
                <a:cs typeface="Aldhabi" panose="01000000000000000000" pitchFamily="2" charset="-78"/>
              </a:rPr>
              <a:t> shoot</a:t>
            </a:r>
            <a:r>
              <a:rPr lang="he-IL" dirty="0">
                <a:solidFill>
                  <a:schemeClr val="accent4"/>
                </a:solidFill>
                <a:cs typeface="+mj-cs"/>
              </a:rPr>
              <a:t>) – בועטים בכדור כלאורך הליעצה על מקש הבעיטה.</a:t>
            </a:r>
            <a:endParaRPr lang="en-US" dirty="0">
              <a:solidFill>
                <a:schemeClr val="accent4"/>
              </a:solidFill>
              <a:cs typeface="+mj-cs"/>
            </a:endParaRPr>
          </a:p>
          <a:p>
            <a:pPr algn="r" rtl="1"/>
            <a:r>
              <a:rPr lang="he-IL" dirty="0">
                <a:solidFill>
                  <a:schemeClr val="accent4"/>
                </a:solidFill>
                <a:cs typeface="+mj-cs"/>
              </a:rPr>
              <a:t>מחליפים בין מצבים חוסם ועומד ע"י לחיצה על </a:t>
            </a:r>
            <a:r>
              <a:rPr lang="en-US" dirty="0">
                <a:solidFill>
                  <a:schemeClr val="accent4"/>
                </a:solidFill>
                <a:latin typeface="Andalus" panose="02020603050405020304" pitchFamily="18" charset="-78"/>
                <a:cs typeface="Andalus" panose="02020603050405020304" pitchFamily="18" charset="-78"/>
              </a:rPr>
              <a:t>ENTER</a:t>
            </a:r>
            <a:r>
              <a:rPr lang="he-IL" dirty="0">
                <a:solidFill>
                  <a:schemeClr val="accent4"/>
                </a:solidFill>
                <a:cs typeface="+mj-cs"/>
              </a:rPr>
              <a:t>, וכן בועטים בכדור ע"י לחיצה  על מקש 6, לחיצה ארוכה על מקש זה תניב בעיטה חזקה יותר, וכן השחקן יבעט בעת שחרור הלחיצה.</a:t>
            </a:r>
          </a:p>
          <a:p>
            <a:pPr algn="r" rtl="1"/>
            <a:endParaRPr lang="en-US" dirty="0">
              <a:solidFill>
                <a:schemeClr val="accent4"/>
              </a:solidFill>
              <a:cs typeface="+mj-cs"/>
            </a:endParaRPr>
          </a:p>
          <a:p>
            <a:pPr algn="r" rtl="1"/>
            <a:r>
              <a:rPr lang="he-IL" dirty="0">
                <a:solidFill>
                  <a:schemeClr val="accent4"/>
                </a:solidFill>
                <a:cs typeface="+mj-cs"/>
              </a:rPr>
              <a:t>כמו כן, בעת הבקעת גול, הכדור ילך לשחקן היריב.</a:t>
            </a:r>
            <a:endParaRPr lang="en-US" dirty="0">
              <a:solidFill>
                <a:schemeClr val="accent4"/>
              </a:solidFill>
              <a:cs typeface="+mj-cs"/>
            </a:endParaRPr>
          </a:p>
        </p:txBody>
      </p:sp>
    </p:spTree>
    <p:extLst>
      <p:ext uri="{BB962C8B-B14F-4D97-AF65-F5344CB8AC3E}">
        <p14:creationId xmlns:p14="http://schemas.microsoft.com/office/powerpoint/2010/main" val="1911519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801091-5390-DEB8-0B27-A6B07F3D9A3B}"/>
              </a:ext>
            </a:extLst>
          </p:cNvPr>
          <p:cNvSpPr txBox="1"/>
          <p:nvPr/>
        </p:nvSpPr>
        <p:spPr>
          <a:xfrm>
            <a:off x="3316941" y="358587"/>
            <a:ext cx="4464424"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rtl="1"/>
            <a:r>
              <a:rPr lang="he-IL" sz="2400" b="1" dirty="0">
                <a:solidFill>
                  <a:schemeClr val="accent1"/>
                </a:solidFill>
                <a:cs typeface="+mj-cs"/>
              </a:rPr>
              <a:t>הוראות הפעלה</a:t>
            </a:r>
            <a:endParaRPr lang="en-US" sz="2400" b="1" dirty="0">
              <a:solidFill>
                <a:schemeClr val="accent1"/>
              </a:solidFill>
              <a:cs typeface="+mj-cs"/>
            </a:endParaRPr>
          </a:p>
        </p:txBody>
      </p:sp>
      <p:pic>
        <p:nvPicPr>
          <p:cNvPr id="5" name="Picture 4" descr="A close up of electronics&#10;&#10;Description automatically generated">
            <a:extLst>
              <a:ext uri="{FF2B5EF4-FFF2-40B4-BE49-F238E27FC236}">
                <a16:creationId xmlns:a16="http://schemas.microsoft.com/office/drawing/2014/main" id="{6A193674-AD0D-A758-B5F9-3E883CE16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22" y="968189"/>
            <a:ext cx="5230620" cy="1721224"/>
          </a:xfrm>
          <a:prstGeom prst="rect">
            <a:avLst/>
          </a:prstGeom>
        </p:spPr>
      </p:pic>
      <p:cxnSp>
        <p:nvCxnSpPr>
          <p:cNvPr id="7" name="Straight Arrow Connector 6">
            <a:extLst>
              <a:ext uri="{FF2B5EF4-FFF2-40B4-BE49-F238E27FC236}">
                <a16:creationId xmlns:a16="http://schemas.microsoft.com/office/drawing/2014/main" id="{B667FE0C-D74D-3FAE-4F05-4497196A766A}"/>
              </a:ext>
            </a:extLst>
          </p:cNvPr>
          <p:cNvCxnSpPr/>
          <p:nvPr/>
        </p:nvCxnSpPr>
        <p:spPr>
          <a:xfrm>
            <a:off x="4724400" y="2572872"/>
            <a:ext cx="0" cy="73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F99770A-4824-1A52-CE35-26C40488E867}"/>
              </a:ext>
            </a:extLst>
          </p:cNvPr>
          <p:cNvSpPr txBox="1"/>
          <p:nvPr/>
        </p:nvSpPr>
        <p:spPr>
          <a:xfrm>
            <a:off x="4419600" y="3239852"/>
            <a:ext cx="1389529" cy="369332"/>
          </a:xfrm>
          <a:prstGeom prst="rect">
            <a:avLst/>
          </a:prstGeom>
          <a:noFill/>
        </p:spPr>
        <p:txBody>
          <a:bodyPr wrap="square" rtlCol="0">
            <a:spAutoFit/>
          </a:bodyPr>
          <a:lstStyle/>
          <a:p>
            <a:r>
              <a:rPr lang="en-US" dirty="0" err="1">
                <a:solidFill>
                  <a:schemeClr val="accent1"/>
                </a:solidFill>
                <a:latin typeface="Arial Narrow" panose="020B0606020202030204" pitchFamily="34" charset="0"/>
              </a:rPr>
              <a:t>resetN</a:t>
            </a:r>
            <a:endParaRPr lang="en-US" dirty="0">
              <a:solidFill>
                <a:schemeClr val="accent1"/>
              </a:solidFill>
              <a:latin typeface="Arial Narrow" panose="020B0606020202030204" pitchFamily="34" charset="0"/>
            </a:endParaRPr>
          </a:p>
        </p:txBody>
      </p:sp>
      <p:pic>
        <p:nvPicPr>
          <p:cNvPr id="10" name="Picture 9">
            <a:extLst>
              <a:ext uri="{FF2B5EF4-FFF2-40B4-BE49-F238E27FC236}">
                <a16:creationId xmlns:a16="http://schemas.microsoft.com/office/drawing/2014/main" id="{79E805BB-D1BC-6224-56C0-22F5D4B89ACD}"/>
              </a:ext>
            </a:extLst>
          </p:cNvPr>
          <p:cNvPicPr>
            <a:picLocks noChangeAspect="1"/>
          </p:cNvPicPr>
          <p:nvPr/>
        </p:nvPicPr>
        <p:blipFill>
          <a:blip r:embed="rId3"/>
          <a:stretch>
            <a:fillRect/>
          </a:stretch>
        </p:blipFill>
        <p:spPr>
          <a:xfrm>
            <a:off x="7781365" y="820252"/>
            <a:ext cx="3787468" cy="3353091"/>
          </a:xfrm>
          <a:prstGeom prst="rect">
            <a:avLst/>
          </a:prstGeom>
        </p:spPr>
      </p:pic>
      <p:cxnSp>
        <p:nvCxnSpPr>
          <p:cNvPr id="12" name="Straight Arrow Connector 11">
            <a:extLst>
              <a:ext uri="{FF2B5EF4-FFF2-40B4-BE49-F238E27FC236}">
                <a16:creationId xmlns:a16="http://schemas.microsoft.com/office/drawing/2014/main" id="{B15F2D2D-8A4F-D55F-838B-66C65F43A1ED}"/>
              </a:ext>
            </a:extLst>
          </p:cNvPr>
          <p:cNvCxnSpPr/>
          <p:nvPr/>
        </p:nvCxnSpPr>
        <p:spPr>
          <a:xfrm>
            <a:off x="7162800" y="1936376"/>
            <a:ext cx="1622612" cy="28687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8F5C6E98-6E84-3A44-4B05-6C3192876850}"/>
              </a:ext>
            </a:extLst>
          </p:cNvPr>
          <p:cNvSpPr txBox="1"/>
          <p:nvPr/>
        </p:nvSpPr>
        <p:spPr>
          <a:xfrm>
            <a:off x="6257364" y="1710479"/>
            <a:ext cx="1389529" cy="369332"/>
          </a:xfrm>
          <a:prstGeom prst="rect">
            <a:avLst/>
          </a:prstGeom>
          <a:noFill/>
        </p:spPr>
        <p:txBody>
          <a:bodyPr wrap="square" rtlCol="0">
            <a:spAutoFit/>
          </a:bodyPr>
          <a:lstStyle/>
          <a:p>
            <a:r>
              <a:rPr lang="en-US" dirty="0">
                <a:solidFill>
                  <a:schemeClr val="accent1"/>
                </a:solidFill>
                <a:latin typeface="Arial Narrow" panose="020B0606020202030204" pitchFamily="34" charset="0"/>
              </a:rPr>
              <a:t>Move up</a:t>
            </a:r>
          </a:p>
        </p:txBody>
      </p:sp>
      <p:sp>
        <p:nvSpPr>
          <p:cNvPr id="14" name="TextBox 13">
            <a:extLst>
              <a:ext uri="{FF2B5EF4-FFF2-40B4-BE49-F238E27FC236}">
                <a16:creationId xmlns:a16="http://schemas.microsoft.com/office/drawing/2014/main" id="{961DE69B-474D-801B-0CCA-E12CCF792917}"/>
              </a:ext>
            </a:extLst>
          </p:cNvPr>
          <p:cNvSpPr txBox="1"/>
          <p:nvPr/>
        </p:nvSpPr>
        <p:spPr>
          <a:xfrm>
            <a:off x="6078072" y="2348754"/>
            <a:ext cx="1389529" cy="369332"/>
          </a:xfrm>
          <a:prstGeom prst="rect">
            <a:avLst/>
          </a:prstGeom>
          <a:noFill/>
        </p:spPr>
        <p:txBody>
          <a:bodyPr wrap="square" rtlCol="0">
            <a:spAutoFit/>
          </a:bodyPr>
          <a:lstStyle/>
          <a:p>
            <a:r>
              <a:rPr lang="en-US" dirty="0">
                <a:solidFill>
                  <a:schemeClr val="accent1"/>
                </a:solidFill>
                <a:latin typeface="Arial Narrow" panose="020B0606020202030204" pitchFamily="34" charset="0"/>
              </a:rPr>
              <a:t>Move down</a:t>
            </a:r>
          </a:p>
        </p:txBody>
      </p:sp>
      <p:cxnSp>
        <p:nvCxnSpPr>
          <p:cNvPr id="15" name="Straight Arrow Connector 14">
            <a:extLst>
              <a:ext uri="{FF2B5EF4-FFF2-40B4-BE49-F238E27FC236}">
                <a16:creationId xmlns:a16="http://schemas.microsoft.com/office/drawing/2014/main" id="{A3639B69-C53A-1C0D-6592-8064FD4F4320}"/>
              </a:ext>
            </a:extLst>
          </p:cNvPr>
          <p:cNvCxnSpPr/>
          <p:nvPr/>
        </p:nvCxnSpPr>
        <p:spPr>
          <a:xfrm>
            <a:off x="7207624" y="2635590"/>
            <a:ext cx="1622612" cy="28687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1006896B-65E8-B4EE-F969-89582096E3D8}"/>
              </a:ext>
            </a:extLst>
          </p:cNvPr>
          <p:cNvCxnSpPr>
            <a:cxnSpLocks/>
          </p:cNvCxnSpPr>
          <p:nvPr/>
        </p:nvCxnSpPr>
        <p:spPr>
          <a:xfrm flipV="1">
            <a:off x="8444753" y="2653518"/>
            <a:ext cx="748556" cy="143914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3C37507C-BC9F-CEC3-56D2-9DB5D97550BD}"/>
              </a:ext>
            </a:extLst>
          </p:cNvPr>
          <p:cNvSpPr txBox="1"/>
          <p:nvPr/>
        </p:nvSpPr>
        <p:spPr>
          <a:xfrm>
            <a:off x="7162800" y="3866765"/>
            <a:ext cx="1389529" cy="369332"/>
          </a:xfrm>
          <a:prstGeom prst="rect">
            <a:avLst/>
          </a:prstGeom>
          <a:noFill/>
        </p:spPr>
        <p:txBody>
          <a:bodyPr wrap="square" rtlCol="0">
            <a:spAutoFit/>
          </a:bodyPr>
          <a:lstStyle/>
          <a:p>
            <a:r>
              <a:rPr lang="en-US" dirty="0">
                <a:solidFill>
                  <a:schemeClr val="accent1"/>
                </a:solidFill>
                <a:latin typeface="Arial Narrow" panose="020B0606020202030204" pitchFamily="34" charset="0"/>
              </a:rPr>
              <a:t>Powerful shot</a:t>
            </a:r>
          </a:p>
        </p:txBody>
      </p:sp>
      <p:cxnSp>
        <p:nvCxnSpPr>
          <p:cNvPr id="19" name="Straight Arrow Connector 18">
            <a:extLst>
              <a:ext uri="{FF2B5EF4-FFF2-40B4-BE49-F238E27FC236}">
                <a16:creationId xmlns:a16="http://schemas.microsoft.com/office/drawing/2014/main" id="{C1521C76-E72C-687A-1526-C6D4B3515714}"/>
              </a:ext>
            </a:extLst>
          </p:cNvPr>
          <p:cNvCxnSpPr>
            <a:cxnSpLocks/>
          </p:cNvCxnSpPr>
          <p:nvPr/>
        </p:nvCxnSpPr>
        <p:spPr>
          <a:xfrm flipV="1">
            <a:off x="9027459" y="3370950"/>
            <a:ext cx="587190" cy="10307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C4AFC122-1B72-04B2-0902-7CDE366D516D}"/>
              </a:ext>
            </a:extLst>
          </p:cNvPr>
          <p:cNvSpPr txBox="1"/>
          <p:nvPr/>
        </p:nvSpPr>
        <p:spPr>
          <a:xfrm>
            <a:off x="8095130" y="4372333"/>
            <a:ext cx="1389529" cy="369332"/>
          </a:xfrm>
          <a:prstGeom prst="rect">
            <a:avLst/>
          </a:prstGeom>
          <a:noFill/>
        </p:spPr>
        <p:txBody>
          <a:bodyPr wrap="square" rtlCol="0">
            <a:spAutoFit/>
          </a:bodyPr>
          <a:lstStyle/>
          <a:p>
            <a:r>
              <a:rPr lang="en-US" dirty="0">
                <a:solidFill>
                  <a:schemeClr val="accent1"/>
                </a:solidFill>
                <a:latin typeface="Arial Narrow" panose="020B0606020202030204" pitchFamily="34" charset="0"/>
              </a:rPr>
              <a:t>change state</a:t>
            </a:r>
          </a:p>
        </p:txBody>
      </p:sp>
      <p:sp>
        <p:nvSpPr>
          <p:cNvPr id="22" name="TextBox 21">
            <a:extLst>
              <a:ext uri="{FF2B5EF4-FFF2-40B4-BE49-F238E27FC236}">
                <a16:creationId xmlns:a16="http://schemas.microsoft.com/office/drawing/2014/main" id="{46243F7F-1BC2-67B9-5FD1-C696F7AB8960}"/>
              </a:ext>
            </a:extLst>
          </p:cNvPr>
          <p:cNvSpPr txBox="1"/>
          <p:nvPr/>
        </p:nvSpPr>
        <p:spPr>
          <a:xfrm>
            <a:off x="264455" y="4372333"/>
            <a:ext cx="3801036" cy="830997"/>
          </a:xfrm>
          <a:prstGeom prst="rect">
            <a:avLst/>
          </a:prstGeom>
          <a:noFill/>
        </p:spPr>
        <p:txBody>
          <a:bodyPr wrap="square" rtlCol="0">
            <a:spAutoFit/>
          </a:bodyPr>
          <a:lstStyle/>
          <a:p>
            <a:r>
              <a:rPr lang="en-US" sz="1600" dirty="0">
                <a:solidFill>
                  <a:schemeClr val="accent4"/>
                </a:solidFill>
                <a:latin typeface="Arial Narrow" panose="020B0606020202030204" pitchFamily="34" charset="0"/>
              </a:rPr>
              <a:t>Player states:</a:t>
            </a:r>
          </a:p>
          <a:p>
            <a:pPr marL="342900" indent="-342900">
              <a:buAutoNum type="arabicPeriod"/>
            </a:pPr>
            <a:r>
              <a:rPr lang="en-US" sz="1600" dirty="0">
                <a:solidFill>
                  <a:schemeClr val="accent4"/>
                </a:solidFill>
                <a:latin typeface="Arial Narrow" panose="020B0606020202030204" pitchFamily="34" charset="0"/>
              </a:rPr>
              <a:t>Blocking – blocks the ball.</a:t>
            </a:r>
          </a:p>
          <a:p>
            <a:pPr marL="342900" indent="-342900">
              <a:buAutoNum type="arabicPeriod"/>
            </a:pPr>
            <a:r>
              <a:rPr lang="en-US" sz="1600" dirty="0">
                <a:solidFill>
                  <a:schemeClr val="accent4"/>
                </a:solidFill>
                <a:latin typeface="Arial Narrow" panose="020B0606020202030204" pitchFamily="34" charset="0"/>
              </a:rPr>
              <a:t>transparent – lets the ball pass bellow him.</a:t>
            </a:r>
          </a:p>
        </p:txBody>
      </p:sp>
    </p:spTree>
    <p:extLst>
      <p:ext uri="{BB962C8B-B14F-4D97-AF65-F5344CB8AC3E}">
        <p14:creationId xmlns:p14="http://schemas.microsoft.com/office/powerpoint/2010/main" val="4082198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C31AA7-61FD-F2C1-D6B6-DF06801E2BBA}"/>
              </a:ext>
            </a:extLst>
          </p:cNvPr>
          <p:cNvSpPr txBox="1"/>
          <p:nvPr/>
        </p:nvSpPr>
        <p:spPr>
          <a:xfrm>
            <a:off x="3926541" y="286871"/>
            <a:ext cx="3576918" cy="461665"/>
          </a:xfrm>
          <a:prstGeom prst="rect">
            <a:avLst/>
          </a:prstGeom>
          <a:noFill/>
          <a:ln>
            <a:solidFill>
              <a:schemeClr val="accent1"/>
            </a:solidFill>
          </a:ln>
        </p:spPr>
        <p:txBody>
          <a:bodyPr wrap="square" rtlCol="0">
            <a:spAutoFit/>
          </a:bodyPr>
          <a:lstStyle/>
          <a:p>
            <a:pPr algn="ctr" rtl="1"/>
            <a:r>
              <a:rPr lang="he-IL" sz="2400" b="1" dirty="0">
                <a:solidFill>
                  <a:schemeClr val="accent1"/>
                </a:solidFill>
                <a:cs typeface="+mj-cs"/>
              </a:rPr>
              <a:t>סכמת מלבנים</a:t>
            </a:r>
            <a:endParaRPr lang="en-US" sz="2400" b="1" dirty="0">
              <a:solidFill>
                <a:schemeClr val="accent1"/>
              </a:solidFill>
              <a:cs typeface="+mj-cs"/>
            </a:endParaRPr>
          </a:p>
        </p:txBody>
      </p:sp>
      <p:sp>
        <p:nvSpPr>
          <p:cNvPr id="5" name="Rectangle: Rounded Corners 4">
            <a:extLst>
              <a:ext uri="{FF2B5EF4-FFF2-40B4-BE49-F238E27FC236}">
                <a16:creationId xmlns:a16="http://schemas.microsoft.com/office/drawing/2014/main" id="{E0740ADE-D2D7-B2F6-F64A-A15114070F77}"/>
              </a:ext>
            </a:extLst>
          </p:cNvPr>
          <p:cNvSpPr/>
          <p:nvPr/>
        </p:nvSpPr>
        <p:spPr>
          <a:xfrm>
            <a:off x="98611" y="1340223"/>
            <a:ext cx="1362635" cy="4930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he-IL" dirty="0"/>
              <a:t>מקלדת</a:t>
            </a:r>
            <a:endParaRPr lang="en-US" dirty="0"/>
          </a:p>
        </p:txBody>
      </p:sp>
      <p:sp>
        <p:nvSpPr>
          <p:cNvPr id="6" name="Rectangle: Rounded Corners 5">
            <a:extLst>
              <a:ext uri="{FF2B5EF4-FFF2-40B4-BE49-F238E27FC236}">
                <a16:creationId xmlns:a16="http://schemas.microsoft.com/office/drawing/2014/main" id="{7BFD5771-7566-1BFA-5BCA-6C8205B8F1CD}"/>
              </a:ext>
            </a:extLst>
          </p:cNvPr>
          <p:cNvSpPr/>
          <p:nvPr/>
        </p:nvSpPr>
        <p:spPr>
          <a:xfrm>
            <a:off x="2142563" y="1340223"/>
            <a:ext cx="1362635" cy="4930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he-IL" dirty="0"/>
              <a:t>שחקן</a:t>
            </a:r>
            <a:endParaRPr lang="en-US" dirty="0"/>
          </a:p>
        </p:txBody>
      </p:sp>
      <p:sp>
        <p:nvSpPr>
          <p:cNvPr id="7" name="Arrow: Right 6">
            <a:extLst>
              <a:ext uri="{FF2B5EF4-FFF2-40B4-BE49-F238E27FC236}">
                <a16:creationId xmlns:a16="http://schemas.microsoft.com/office/drawing/2014/main" id="{9B663BA6-2B05-FF87-26D5-88CA1DF84A1E}"/>
              </a:ext>
            </a:extLst>
          </p:cNvPr>
          <p:cNvSpPr/>
          <p:nvPr/>
        </p:nvSpPr>
        <p:spPr>
          <a:xfrm>
            <a:off x="1488140" y="1490378"/>
            <a:ext cx="654423" cy="1927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9DA73EAA-96D2-6BE2-829A-184AFE872EB4}"/>
              </a:ext>
            </a:extLst>
          </p:cNvPr>
          <p:cNvSpPr/>
          <p:nvPr/>
        </p:nvSpPr>
        <p:spPr>
          <a:xfrm>
            <a:off x="6822141" y="1246091"/>
            <a:ext cx="1362635" cy="2377889"/>
          </a:xfrm>
          <a:prstGeom prst="roundRect">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MUX</a:t>
            </a:r>
          </a:p>
        </p:txBody>
      </p:sp>
      <p:sp>
        <p:nvSpPr>
          <p:cNvPr id="9" name="Rectangle: Rounded Corners 8">
            <a:extLst>
              <a:ext uri="{FF2B5EF4-FFF2-40B4-BE49-F238E27FC236}">
                <a16:creationId xmlns:a16="http://schemas.microsoft.com/office/drawing/2014/main" id="{9010AF5E-1408-2C35-BDE2-1527D03AAC4D}"/>
              </a:ext>
            </a:extLst>
          </p:cNvPr>
          <p:cNvSpPr/>
          <p:nvPr/>
        </p:nvSpPr>
        <p:spPr>
          <a:xfrm>
            <a:off x="6822141" y="4043542"/>
            <a:ext cx="1362635" cy="767667"/>
          </a:xfrm>
          <a:prstGeom prst="roundRect">
            <a:avLst/>
          </a:prstGeom>
          <a:solidFill>
            <a:srgbClr val="C0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Game controller</a:t>
            </a:r>
          </a:p>
        </p:txBody>
      </p:sp>
      <p:sp>
        <p:nvSpPr>
          <p:cNvPr id="12" name="Rectangle: Rounded Corners 11">
            <a:extLst>
              <a:ext uri="{FF2B5EF4-FFF2-40B4-BE49-F238E27FC236}">
                <a16:creationId xmlns:a16="http://schemas.microsoft.com/office/drawing/2014/main" id="{473B81A6-862E-3412-C74F-89F3B3C7380C}"/>
              </a:ext>
            </a:extLst>
          </p:cNvPr>
          <p:cNvSpPr/>
          <p:nvPr/>
        </p:nvSpPr>
        <p:spPr>
          <a:xfrm>
            <a:off x="2169457" y="2050671"/>
            <a:ext cx="1362635" cy="493059"/>
          </a:xfrm>
          <a:prstGeom prst="roundRect">
            <a:avLst/>
          </a:prstGeom>
          <a:solidFill>
            <a:schemeClr val="accent3"/>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he-IL" dirty="0"/>
              <a:t>שחקן אוטומטי</a:t>
            </a:r>
            <a:endParaRPr lang="en-US" dirty="0"/>
          </a:p>
        </p:txBody>
      </p:sp>
      <p:sp>
        <p:nvSpPr>
          <p:cNvPr id="15" name="Rectangle: Rounded Corners 14">
            <a:extLst>
              <a:ext uri="{FF2B5EF4-FFF2-40B4-BE49-F238E27FC236}">
                <a16:creationId xmlns:a16="http://schemas.microsoft.com/office/drawing/2014/main" id="{D47BF023-0292-E727-3969-08A559361A5E}"/>
              </a:ext>
            </a:extLst>
          </p:cNvPr>
          <p:cNvSpPr/>
          <p:nvPr/>
        </p:nvSpPr>
        <p:spPr>
          <a:xfrm>
            <a:off x="98610" y="2050670"/>
            <a:ext cx="1362635" cy="493059"/>
          </a:xfrm>
          <a:prstGeom prst="roundRect">
            <a:avLst/>
          </a:prstGeom>
          <a:solidFill>
            <a:schemeClr val="accent3"/>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RANDOM</a:t>
            </a:r>
          </a:p>
        </p:txBody>
      </p:sp>
      <p:sp>
        <p:nvSpPr>
          <p:cNvPr id="16" name="Arrow: Right 15">
            <a:extLst>
              <a:ext uri="{FF2B5EF4-FFF2-40B4-BE49-F238E27FC236}">
                <a16:creationId xmlns:a16="http://schemas.microsoft.com/office/drawing/2014/main" id="{AAE245F7-F990-63A4-108E-A042EC45DD5D}"/>
              </a:ext>
            </a:extLst>
          </p:cNvPr>
          <p:cNvSpPr/>
          <p:nvPr/>
        </p:nvSpPr>
        <p:spPr>
          <a:xfrm>
            <a:off x="1515031" y="2242290"/>
            <a:ext cx="654423" cy="192745"/>
          </a:xfrm>
          <a:prstGeom prst="rightArrow">
            <a:avLst/>
          </a:prstGeom>
          <a:solidFill>
            <a:schemeClr val="accent3"/>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F01CE22B-147F-9CA5-6FCD-5815C9500B23}"/>
              </a:ext>
            </a:extLst>
          </p:cNvPr>
          <p:cNvSpPr/>
          <p:nvPr/>
        </p:nvSpPr>
        <p:spPr>
          <a:xfrm>
            <a:off x="2169457" y="2774558"/>
            <a:ext cx="1362635" cy="493059"/>
          </a:xfrm>
          <a:prstGeom prst="roundRect">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he-IL" dirty="0"/>
              <a:t>רקע המגרש</a:t>
            </a:r>
            <a:endParaRPr lang="en-US" dirty="0"/>
          </a:p>
          <a:p>
            <a:pPr algn="ctr"/>
            <a:r>
              <a:rPr lang="he-IL" dirty="0"/>
              <a:t>&amp; שערים</a:t>
            </a:r>
            <a:endParaRPr lang="en-US" dirty="0"/>
          </a:p>
        </p:txBody>
      </p:sp>
      <p:sp>
        <p:nvSpPr>
          <p:cNvPr id="19" name="Rectangle: Rounded Corners 18">
            <a:extLst>
              <a:ext uri="{FF2B5EF4-FFF2-40B4-BE49-F238E27FC236}">
                <a16:creationId xmlns:a16="http://schemas.microsoft.com/office/drawing/2014/main" id="{DCF2228F-DEB4-B573-F6A7-5264716B8A63}"/>
              </a:ext>
            </a:extLst>
          </p:cNvPr>
          <p:cNvSpPr/>
          <p:nvPr/>
        </p:nvSpPr>
        <p:spPr>
          <a:xfrm>
            <a:off x="2169457" y="3370028"/>
            <a:ext cx="1362635" cy="493059"/>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timer</a:t>
            </a:r>
          </a:p>
        </p:txBody>
      </p:sp>
      <p:sp>
        <p:nvSpPr>
          <p:cNvPr id="23" name="Rectangle: Rounded Corners 22">
            <a:extLst>
              <a:ext uri="{FF2B5EF4-FFF2-40B4-BE49-F238E27FC236}">
                <a16:creationId xmlns:a16="http://schemas.microsoft.com/office/drawing/2014/main" id="{2E7C65B0-6407-1CE6-08B8-4CC1E2D00CB7}"/>
              </a:ext>
            </a:extLst>
          </p:cNvPr>
          <p:cNvSpPr/>
          <p:nvPr/>
        </p:nvSpPr>
        <p:spPr>
          <a:xfrm>
            <a:off x="8184776" y="172391"/>
            <a:ext cx="1362635" cy="82269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he-IL" dirty="0"/>
              <a:t>תמונות גול/סיום משחק...</a:t>
            </a:r>
            <a:endParaRPr lang="en-US" dirty="0"/>
          </a:p>
        </p:txBody>
      </p:sp>
      <p:sp>
        <p:nvSpPr>
          <p:cNvPr id="24" name="Arrow: Right 23">
            <a:extLst>
              <a:ext uri="{FF2B5EF4-FFF2-40B4-BE49-F238E27FC236}">
                <a16:creationId xmlns:a16="http://schemas.microsoft.com/office/drawing/2014/main" id="{8D332EB0-7452-4323-4273-1010A4F7DCAB}"/>
              </a:ext>
            </a:extLst>
          </p:cNvPr>
          <p:cNvSpPr/>
          <p:nvPr/>
        </p:nvSpPr>
        <p:spPr>
          <a:xfrm rot="6856231">
            <a:off x="7836593" y="879889"/>
            <a:ext cx="560581" cy="12636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D9DEEDE1-E27E-7872-8F7A-E31CD160E35D}"/>
              </a:ext>
            </a:extLst>
          </p:cNvPr>
          <p:cNvSpPr/>
          <p:nvPr/>
        </p:nvSpPr>
        <p:spPr>
          <a:xfrm>
            <a:off x="2196351" y="4239081"/>
            <a:ext cx="1362635" cy="493059"/>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he-IL" dirty="0"/>
              <a:t>כדור</a:t>
            </a:r>
            <a:endParaRPr lang="en-US" dirty="0"/>
          </a:p>
        </p:txBody>
      </p:sp>
      <p:sp>
        <p:nvSpPr>
          <p:cNvPr id="26" name="Arrow: Right 25">
            <a:extLst>
              <a:ext uri="{FF2B5EF4-FFF2-40B4-BE49-F238E27FC236}">
                <a16:creationId xmlns:a16="http://schemas.microsoft.com/office/drawing/2014/main" id="{8D641C22-C0A3-EC57-9BD5-87BE7B2FC2D3}"/>
              </a:ext>
            </a:extLst>
          </p:cNvPr>
          <p:cNvSpPr/>
          <p:nvPr/>
        </p:nvSpPr>
        <p:spPr>
          <a:xfrm rot="10800000">
            <a:off x="3644605" y="4476933"/>
            <a:ext cx="3043385" cy="190034"/>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F9D537DF-B63C-3910-3D32-E50CD09A7BC5}"/>
              </a:ext>
            </a:extLst>
          </p:cNvPr>
          <p:cNvSpPr/>
          <p:nvPr/>
        </p:nvSpPr>
        <p:spPr>
          <a:xfrm>
            <a:off x="8211673" y="4476933"/>
            <a:ext cx="1362636" cy="130336"/>
          </a:xfrm>
          <a:prstGeom prst="rightArrow">
            <a:avLst/>
          </a:prstGeom>
          <a:solidFill>
            <a:schemeClr val="accent6">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EB6686FC-E112-5C09-FFE6-E452192F48E1}"/>
              </a:ext>
            </a:extLst>
          </p:cNvPr>
          <p:cNvSpPr/>
          <p:nvPr/>
        </p:nvSpPr>
        <p:spPr>
          <a:xfrm>
            <a:off x="9601206" y="4152269"/>
            <a:ext cx="1362635" cy="767667"/>
          </a:xfrm>
          <a:prstGeom prst="roundRect">
            <a:avLst/>
          </a:prstGeom>
          <a:solidFill>
            <a:schemeClr val="accent6">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sound</a:t>
            </a:r>
          </a:p>
        </p:txBody>
      </p:sp>
      <p:sp>
        <p:nvSpPr>
          <p:cNvPr id="30" name="Arrow: Right 29">
            <a:extLst>
              <a:ext uri="{FF2B5EF4-FFF2-40B4-BE49-F238E27FC236}">
                <a16:creationId xmlns:a16="http://schemas.microsoft.com/office/drawing/2014/main" id="{E297C1A6-1FDF-6302-6667-B50FDC5B923E}"/>
              </a:ext>
            </a:extLst>
          </p:cNvPr>
          <p:cNvSpPr/>
          <p:nvPr/>
        </p:nvSpPr>
        <p:spPr>
          <a:xfrm>
            <a:off x="8211673" y="2263237"/>
            <a:ext cx="1362636" cy="130336"/>
          </a:xfrm>
          <a:prstGeom prst="rightArrow">
            <a:avLst/>
          </a:prstGeom>
          <a:solidFill>
            <a:schemeClr val="tx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D8797323-6BD7-123F-0BD5-AB48AEAE0980}"/>
              </a:ext>
            </a:extLst>
          </p:cNvPr>
          <p:cNvSpPr/>
          <p:nvPr/>
        </p:nvSpPr>
        <p:spPr>
          <a:xfrm>
            <a:off x="9601206" y="1944610"/>
            <a:ext cx="1362635" cy="767667"/>
          </a:xfrm>
          <a:prstGeom prst="roundRect">
            <a:avLst/>
          </a:prstGeom>
          <a:solidFill>
            <a:schemeClr val="tx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VGA</a:t>
            </a:r>
          </a:p>
        </p:txBody>
      </p:sp>
      <p:sp>
        <p:nvSpPr>
          <p:cNvPr id="32" name="Rectangle: Rounded Corners 31">
            <a:extLst>
              <a:ext uri="{FF2B5EF4-FFF2-40B4-BE49-F238E27FC236}">
                <a16:creationId xmlns:a16="http://schemas.microsoft.com/office/drawing/2014/main" id="{0C122590-D8A8-8F46-884D-CA815067A4D2}"/>
              </a:ext>
            </a:extLst>
          </p:cNvPr>
          <p:cNvSpPr/>
          <p:nvPr/>
        </p:nvSpPr>
        <p:spPr>
          <a:xfrm>
            <a:off x="5254911" y="4917088"/>
            <a:ext cx="1362635" cy="493059"/>
          </a:xfrm>
          <a:prstGeom prst="roundRect">
            <a:avLst/>
          </a:prstGeom>
          <a:solidFill>
            <a:srgbClr val="B8089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scoreboard</a:t>
            </a:r>
          </a:p>
        </p:txBody>
      </p:sp>
      <p:sp>
        <p:nvSpPr>
          <p:cNvPr id="33" name="Arrow: Right 32">
            <a:extLst>
              <a:ext uri="{FF2B5EF4-FFF2-40B4-BE49-F238E27FC236}">
                <a16:creationId xmlns:a16="http://schemas.microsoft.com/office/drawing/2014/main" id="{47E35B6C-B80A-2F36-AC3E-AB450FD79C9A}"/>
              </a:ext>
            </a:extLst>
          </p:cNvPr>
          <p:cNvSpPr/>
          <p:nvPr/>
        </p:nvSpPr>
        <p:spPr>
          <a:xfrm rot="8276620">
            <a:off x="6569695" y="5020463"/>
            <a:ext cx="556681" cy="93307"/>
          </a:xfrm>
          <a:prstGeom prst="rightArrow">
            <a:avLst/>
          </a:prstGeom>
          <a:solidFill>
            <a:srgbClr val="B808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Bent 34">
            <a:extLst>
              <a:ext uri="{FF2B5EF4-FFF2-40B4-BE49-F238E27FC236}">
                <a16:creationId xmlns:a16="http://schemas.microsoft.com/office/drawing/2014/main" id="{B00934C1-4248-B408-8922-3D23F0865692}"/>
              </a:ext>
            </a:extLst>
          </p:cNvPr>
          <p:cNvSpPr/>
          <p:nvPr/>
        </p:nvSpPr>
        <p:spPr>
          <a:xfrm>
            <a:off x="6448067" y="2543729"/>
            <a:ext cx="370444" cy="2376207"/>
          </a:xfrm>
          <a:prstGeom prst="bentArrow">
            <a:avLst/>
          </a:prstGeom>
          <a:solidFill>
            <a:srgbClr val="B808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EA957FA9-8154-8C8A-82AC-A35457891CF6}"/>
              </a:ext>
            </a:extLst>
          </p:cNvPr>
          <p:cNvSpPr/>
          <p:nvPr/>
        </p:nvSpPr>
        <p:spPr>
          <a:xfrm>
            <a:off x="5448688" y="5259326"/>
            <a:ext cx="1362635" cy="493059"/>
          </a:xfrm>
          <a:prstGeom prst="roundRect">
            <a:avLst/>
          </a:prstGeom>
          <a:solidFill>
            <a:srgbClr val="B8089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scoreboard</a:t>
            </a:r>
          </a:p>
        </p:txBody>
      </p:sp>
      <p:sp>
        <p:nvSpPr>
          <p:cNvPr id="3" name="Thought Bubble: Cloud 2">
            <a:extLst>
              <a:ext uri="{FF2B5EF4-FFF2-40B4-BE49-F238E27FC236}">
                <a16:creationId xmlns:a16="http://schemas.microsoft.com/office/drawing/2014/main" id="{EC1C0FA0-FCFF-C817-198D-26F6C7D14723}"/>
              </a:ext>
            </a:extLst>
          </p:cNvPr>
          <p:cNvSpPr/>
          <p:nvPr/>
        </p:nvSpPr>
        <p:spPr>
          <a:xfrm rot="3158280">
            <a:off x="6798335" y="5252421"/>
            <a:ext cx="2037161" cy="836487"/>
          </a:xfrm>
          <a:prstGeom prst="cloudCallou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latin typeface="Agency FB" panose="020B0503020202020204" pitchFamily="34" charset="0"/>
              </a:rPr>
              <a:t>The duplication is intentional !</a:t>
            </a:r>
          </a:p>
          <a:p>
            <a:pPr algn="ctr"/>
            <a:r>
              <a:rPr lang="en-US" sz="1400" dirty="0">
                <a:solidFill>
                  <a:schemeClr val="tx1"/>
                </a:solidFill>
                <a:latin typeface="Agency FB" panose="020B0503020202020204" pitchFamily="34" charset="0"/>
                <a:sym typeface="Wingdings" panose="05000000000000000000" pitchFamily="2" charset="2"/>
              </a:rPr>
              <a:t></a:t>
            </a:r>
            <a:endParaRPr lang="en-US" sz="1400" dirty="0">
              <a:solidFill>
                <a:schemeClr val="tx1"/>
              </a:solidFill>
              <a:latin typeface="Agency FB" panose="020B0503020202020204" pitchFamily="34" charset="0"/>
            </a:endParaRPr>
          </a:p>
        </p:txBody>
      </p:sp>
      <p:sp>
        <p:nvSpPr>
          <p:cNvPr id="22" name="Rectangle: Rounded Corners 21">
            <a:extLst>
              <a:ext uri="{FF2B5EF4-FFF2-40B4-BE49-F238E27FC236}">
                <a16:creationId xmlns:a16="http://schemas.microsoft.com/office/drawing/2014/main" id="{86C1AB83-31F7-4E7E-9318-834FCAD8BCC8}"/>
              </a:ext>
            </a:extLst>
          </p:cNvPr>
          <p:cNvSpPr/>
          <p:nvPr/>
        </p:nvSpPr>
        <p:spPr>
          <a:xfrm>
            <a:off x="179294" y="4607268"/>
            <a:ext cx="1308846" cy="65205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Collision control</a:t>
            </a:r>
          </a:p>
        </p:txBody>
      </p:sp>
      <p:sp>
        <p:nvSpPr>
          <p:cNvPr id="34" name="Arrow: Left 33">
            <a:extLst>
              <a:ext uri="{FF2B5EF4-FFF2-40B4-BE49-F238E27FC236}">
                <a16:creationId xmlns:a16="http://schemas.microsoft.com/office/drawing/2014/main" id="{8B1560AC-C8FB-AC12-645B-11F517510062}"/>
              </a:ext>
            </a:extLst>
          </p:cNvPr>
          <p:cNvSpPr/>
          <p:nvPr/>
        </p:nvSpPr>
        <p:spPr>
          <a:xfrm rot="20910343">
            <a:off x="1543180" y="4536103"/>
            <a:ext cx="599383" cy="192745"/>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Left 36">
            <a:extLst>
              <a:ext uri="{FF2B5EF4-FFF2-40B4-BE49-F238E27FC236}">
                <a16:creationId xmlns:a16="http://schemas.microsoft.com/office/drawing/2014/main" id="{7C71225D-8554-71C1-BC6B-14A041682BF9}"/>
              </a:ext>
            </a:extLst>
          </p:cNvPr>
          <p:cNvSpPr/>
          <p:nvPr/>
        </p:nvSpPr>
        <p:spPr>
          <a:xfrm rot="19572516">
            <a:off x="140328" y="3728987"/>
            <a:ext cx="2214254" cy="209020"/>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Left 37">
            <a:extLst>
              <a:ext uri="{FF2B5EF4-FFF2-40B4-BE49-F238E27FC236}">
                <a16:creationId xmlns:a16="http://schemas.microsoft.com/office/drawing/2014/main" id="{754D0CB8-D53B-13D2-D76F-388278CCF102}"/>
              </a:ext>
            </a:extLst>
          </p:cNvPr>
          <p:cNvSpPr/>
          <p:nvPr/>
        </p:nvSpPr>
        <p:spPr>
          <a:xfrm rot="18792714">
            <a:off x="-61803" y="3428305"/>
            <a:ext cx="2697073" cy="232818"/>
          </a:xfrm>
          <a:prstGeom prst="lef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Left 38">
            <a:extLst>
              <a:ext uri="{FF2B5EF4-FFF2-40B4-BE49-F238E27FC236}">
                <a16:creationId xmlns:a16="http://schemas.microsoft.com/office/drawing/2014/main" id="{81761751-7F19-554C-8009-C7BCB221174D}"/>
              </a:ext>
            </a:extLst>
          </p:cNvPr>
          <p:cNvSpPr/>
          <p:nvPr/>
        </p:nvSpPr>
        <p:spPr>
          <a:xfrm rot="17269939">
            <a:off x="315688" y="3111828"/>
            <a:ext cx="2822247" cy="123937"/>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2BDC0E5-EEAE-F3BA-D76E-D985B9D52827}"/>
              </a:ext>
            </a:extLst>
          </p:cNvPr>
          <p:cNvSpPr/>
          <p:nvPr/>
        </p:nvSpPr>
        <p:spPr>
          <a:xfrm rot="19558120">
            <a:off x="1516328" y="4897510"/>
            <a:ext cx="710062" cy="12291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Arrow: Right 40">
            <a:extLst>
              <a:ext uri="{FF2B5EF4-FFF2-40B4-BE49-F238E27FC236}">
                <a16:creationId xmlns:a16="http://schemas.microsoft.com/office/drawing/2014/main" id="{D66461A9-ACC2-21F5-3820-5BA3737A9502}"/>
              </a:ext>
            </a:extLst>
          </p:cNvPr>
          <p:cNvSpPr/>
          <p:nvPr/>
        </p:nvSpPr>
        <p:spPr>
          <a:xfrm rot="21110084">
            <a:off x="1568529" y="4729862"/>
            <a:ext cx="5159711" cy="19850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9F3C2503-3C93-80AA-B6A7-479B266B30C0}"/>
              </a:ext>
            </a:extLst>
          </p:cNvPr>
          <p:cNvSpPr/>
          <p:nvPr/>
        </p:nvSpPr>
        <p:spPr>
          <a:xfrm rot="11635973" flipV="1">
            <a:off x="3442810" y="3561114"/>
            <a:ext cx="3446972" cy="181767"/>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Brace 42">
            <a:extLst>
              <a:ext uri="{FF2B5EF4-FFF2-40B4-BE49-F238E27FC236}">
                <a16:creationId xmlns:a16="http://schemas.microsoft.com/office/drawing/2014/main" id="{AE6476A5-7401-3B62-7AAB-B8BF51160C03}"/>
              </a:ext>
            </a:extLst>
          </p:cNvPr>
          <p:cNvSpPr/>
          <p:nvPr/>
        </p:nvSpPr>
        <p:spPr>
          <a:xfrm>
            <a:off x="3541659" y="1490378"/>
            <a:ext cx="671751" cy="285569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4" name="Arrow: Right 43">
            <a:extLst>
              <a:ext uri="{FF2B5EF4-FFF2-40B4-BE49-F238E27FC236}">
                <a16:creationId xmlns:a16="http://schemas.microsoft.com/office/drawing/2014/main" id="{8E178654-CD53-B94A-F4AC-BD48AB36671A}"/>
              </a:ext>
            </a:extLst>
          </p:cNvPr>
          <p:cNvSpPr/>
          <p:nvPr/>
        </p:nvSpPr>
        <p:spPr>
          <a:xfrm>
            <a:off x="4213410" y="2841812"/>
            <a:ext cx="2581834" cy="185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Brace 44">
            <a:extLst>
              <a:ext uri="{FF2B5EF4-FFF2-40B4-BE49-F238E27FC236}">
                <a16:creationId xmlns:a16="http://schemas.microsoft.com/office/drawing/2014/main" id="{823950DB-3C8A-4F22-163A-339983E6C412}"/>
              </a:ext>
            </a:extLst>
          </p:cNvPr>
          <p:cNvSpPr/>
          <p:nvPr/>
        </p:nvSpPr>
        <p:spPr>
          <a:xfrm>
            <a:off x="3644604" y="1683123"/>
            <a:ext cx="705722" cy="1940857"/>
          </a:xfrm>
          <a:prstGeom prst="righ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46" name="Arrow: Right 45">
            <a:extLst>
              <a:ext uri="{FF2B5EF4-FFF2-40B4-BE49-F238E27FC236}">
                <a16:creationId xmlns:a16="http://schemas.microsoft.com/office/drawing/2014/main" id="{5589F268-2903-9567-5CCB-16262C687DD3}"/>
              </a:ext>
            </a:extLst>
          </p:cNvPr>
          <p:cNvSpPr/>
          <p:nvPr/>
        </p:nvSpPr>
        <p:spPr>
          <a:xfrm rot="1815245">
            <a:off x="4160050" y="3348549"/>
            <a:ext cx="3072637" cy="18327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379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234AFA-7932-2F15-DA2B-35E54FC82C0E}"/>
              </a:ext>
            </a:extLst>
          </p:cNvPr>
          <p:cNvSpPr txBox="1"/>
          <p:nvPr/>
        </p:nvSpPr>
        <p:spPr>
          <a:xfrm>
            <a:off x="3245224" y="376517"/>
            <a:ext cx="4912659" cy="461665"/>
          </a:xfrm>
          <a:prstGeom prst="rect">
            <a:avLst/>
          </a:prstGeom>
          <a:noFill/>
        </p:spPr>
        <p:txBody>
          <a:bodyPr wrap="square" rtlCol="0">
            <a:spAutoFit/>
          </a:bodyPr>
          <a:lstStyle/>
          <a:p>
            <a:pPr algn="ctr" rtl="1"/>
            <a:r>
              <a:rPr lang="he-IL" sz="2400" b="1" dirty="0">
                <a:solidFill>
                  <a:schemeClr val="accent1"/>
                </a:solidFill>
                <a:cs typeface="+mj-cs"/>
              </a:rPr>
              <a:t>שרטוט היררכיה עליונה</a:t>
            </a:r>
            <a:endParaRPr lang="en-US" sz="2400" b="1" dirty="0">
              <a:solidFill>
                <a:schemeClr val="accent1"/>
              </a:solidFill>
              <a:cs typeface="+mj-cs"/>
            </a:endParaRPr>
          </a:p>
        </p:txBody>
      </p:sp>
      <p:pic>
        <p:nvPicPr>
          <p:cNvPr id="1026" name="Picture 2">
            <a:extLst>
              <a:ext uri="{FF2B5EF4-FFF2-40B4-BE49-F238E27FC236}">
                <a16:creationId xmlns:a16="http://schemas.microsoft.com/office/drawing/2014/main" id="{087209E2-F5AB-9EFE-2C66-738CA3DDC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059" y="936794"/>
            <a:ext cx="10936941" cy="572398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0819252-824C-1F04-2A09-A18408A485DD}"/>
              </a:ext>
            </a:extLst>
          </p:cNvPr>
          <p:cNvSpPr/>
          <p:nvPr/>
        </p:nvSpPr>
        <p:spPr>
          <a:xfrm>
            <a:off x="1649506" y="2259106"/>
            <a:ext cx="2294965" cy="97715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276C028-67BB-BC2C-2CA5-89144973456C}"/>
              </a:ext>
            </a:extLst>
          </p:cNvPr>
          <p:cNvSpPr txBox="1"/>
          <p:nvPr/>
        </p:nvSpPr>
        <p:spPr>
          <a:xfrm>
            <a:off x="-1" y="936794"/>
            <a:ext cx="2418229" cy="3970318"/>
          </a:xfrm>
          <a:prstGeom prst="rect">
            <a:avLst/>
          </a:prstGeom>
          <a:noFill/>
          <a:ln>
            <a:noFill/>
          </a:ln>
        </p:spPr>
        <p:txBody>
          <a:bodyPr wrap="square" rtlCol="0">
            <a:spAutoFit/>
          </a:bodyPr>
          <a:lstStyle/>
          <a:p>
            <a:r>
              <a:rPr lang="en-US" sz="1400" b="1" u="sng" dirty="0">
                <a:latin typeface="Agency FB" panose="020B0503020202020204" pitchFamily="34" charset="0"/>
              </a:rPr>
              <a:t>Index:</a:t>
            </a:r>
          </a:p>
          <a:p>
            <a:r>
              <a:rPr lang="en-US" sz="1400" dirty="0">
                <a:solidFill>
                  <a:srgbClr val="FF0000"/>
                </a:solidFill>
                <a:latin typeface="Agency FB" panose="020B0503020202020204" pitchFamily="34" charset="0"/>
              </a:rPr>
              <a:t>Player</a:t>
            </a:r>
          </a:p>
          <a:p>
            <a:r>
              <a:rPr lang="en-US" sz="1400" dirty="0">
                <a:solidFill>
                  <a:srgbClr val="7030A0"/>
                </a:solidFill>
                <a:latin typeface="Agency FB" panose="020B0503020202020204" pitchFamily="34" charset="0"/>
              </a:rPr>
              <a:t>Player Score &amp; opposing player Score</a:t>
            </a:r>
            <a:endParaRPr lang="he-IL" sz="1400" dirty="0">
              <a:solidFill>
                <a:srgbClr val="7030A0"/>
              </a:solidFill>
              <a:latin typeface="Agency FB" panose="020B0503020202020204" pitchFamily="34" charset="0"/>
            </a:endParaRPr>
          </a:p>
          <a:p>
            <a:r>
              <a:rPr lang="en-US" sz="1400" dirty="0">
                <a:solidFill>
                  <a:srgbClr val="00B0F0"/>
                </a:solidFill>
                <a:latin typeface="Agency FB" panose="020B0503020202020204" pitchFamily="34" charset="0"/>
              </a:rPr>
              <a:t>Automatic player</a:t>
            </a:r>
          </a:p>
          <a:p>
            <a:r>
              <a:rPr lang="en-US" sz="1400" dirty="0">
                <a:solidFill>
                  <a:srgbClr val="92D050"/>
                </a:solidFill>
                <a:latin typeface="Agency FB" panose="020B0503020202020204" pitchFamily="34" charset="0"/>
              </a:rPr>
              <a:t>Timer</a:t>
            </a:r>
            <a:endParaRPr lang="en-US" sz="1400" dirty="0">
              <a:solidFill>
                <a:srgbClr val="7030A0"/>
              </a:solidFill>
              <a:latin typeface="Agency FB" panose="020B0503020202020204" pitchFamily="34" charset="0"/>
            </a:endParaRPr>
          </a:p>
          <a:p>
            <a:r>
              <a:rPr lang="en-US" sz="1400" dirty="0" err="1">
                <a:solidFill>
                  <a:srgbClr val="002060"/>
                </a:solidFill>
                <a:latin typeface="Agency FB" panose="020B0503020202020204" pitchFamily="34" charset="0"/>
              </a:rPr>
              <a:t>drawPlayer’sGoal</a:t>
            </a:r>
            <a:endParaRPr lang="en-US" sz="1400" dirty="0">
              <a:solidFill>
                <a:srgbClr val="002060"/>
              </a:solidFill>
              <a:latin typeface="Agency FB" panose="020B0503020202020204" pitchFamily="34" charset="0"/>
            </a:endParaRPr>
          </a:p>
          <a:p>
            <a:r>
              <a:rPr lang="en-US" sz="1400" dirty="0" err="1">
                <a:solidFill>
                  <a:srgbClr val="002060"/>
                </a:solidFill>
                <a:latin typeface="Agency FB" panose="020B0503020202020204" pitchFamily="34" charset="0"/>
              </a:rPr>
              <a:t>drawOppsoingPlayer’sGoal</a:t>
            </a:r>
            <a:endParaRPr lang="en-US" sz="1400" dirty="0">
              <a:solidFill>
                <a:srgbClr val="002060"/>
              </a:solidFill>
              <a:latin typeface="Agency FB" panose="020B0503020202020204" pitchFamily="34" charset="0"/>
            </a:endParaRPr>
          </a:p>
          <a:p>
            <a:r>
              <a:rPr lang="en-US" sz="1400" dirty="0" err="1">
                <a:solidFill>
                  <a:schemeClr val="accent4"/>
                </a:solidFill>
                <a:latin typeface="Agency FB" panose="020B0503020202020204" pitchFamily="34" charset="0"/>
              </a:rPr>
              <a:t>goalScoreMsg</a:t>
            </a:r>
            <a:endParaRPr lang="en-US" sz="1400" dirty="0">
              <a:solidFill>
                <a:schemeClr val="accent1"/>
              </a:solidFill>
              <a:latin typeface="Agency FB" panose="020B0503020202020204" pitchFamily="34" charset="0"/>
            </a:endParaRPr>
          </a:p>
          <a:p>
            <a:r>
              <a:rPr lang="en-US" sz="1400" dirty="0">
                <a:solidFill>
                  <a:srgbClr val="FFC000"/>
                </a:solidFill>
                <a:latin typeface="Agency FB" panose="020B0503020202020204" pitchFamily="34" charset="0"/>
              </a:rPr>
              <a:t>Background draw</a:t>
            </a:r>
          </a:p>
          <a:p>
            <a:r>
              <a:rPr lang="en-US" sz="1400" dirty="0">
                <a:solidFill>
                  <a:srgbClr val="FFFF00"/>
                </a:solidFill>
                <a:latin typeface="Agency FB" panose="020B0503020202020204" pitchFamily="34" charset="0"/>
              </a:rPr>
              <a:t>Ball</a:t>
            </a:r>
          </a:p>
          <a:p>
            <a:r>
              <a:rPr lang="en-US" sz="1400" dirty="0">
                <a:latin typeface="Agency FB" panose="020B0503020202020204" pitchFamily="34" charset="0"/>
              </a:rPr>
              <a:t>Sate Machine</a:t>
            </a:r>
          </a:p>
          <a:p>
            <a:r>
              <a:rPr lang="en-US" sz="1400" dirty="0">
                <a:solidFill>
                  <a:schemeClr val="accent2"/>
                </a:solidFill>
                <a:latin typeface="Agency FB" panose="020B0503020202020204" pitchFamily="34" charset="0"/>
              </a:rPr>
              <a:t>Game controller</a:t>
            </a:r>
          </a:p>
          <a:p>
            <a:r>
              <a:rPr lang="en-US" sz="1400" dirty="0">
                <a:solidFill>
                  <a:schemeClr val="accent1">
                    <a:lumMod val="40000"/>
                    <a:lumOff val="60000"/>
                  </a:schemeClr>
                </a:solidFill>
                <a:latin typeface="Agency FB" panose="020B0503020202020204" pitchFamily="34" charset="0"/>
              </a:rPr>
              <a:t>Audio</a:t>
            </a:r>
          </a:p>
          <a:p>
            <a:endParaRPr lang="en-US" sz="1400" dirty="0">
              <a:solidFill>
                <a:srgbClr val="F88AE3"/>
              </a:solidFill>
              <a:latin typeface="Agency FB" panose="020B0503020202020204" pitchFamily="34" charset="0"/>
            </a:endParaRPr>
          </a:p>
          <a:p>
            <a:r>
              <a:rPr lang="en-US" sz="1400" dirty="0">
                <a:solidFill>
                  <a:srgbClr val="F88AE3"/>
                </a:solidFill>
                <a:latin typeface="Agency FB" panose="020B0503020202020204" pitchFamily="34" charset="0"/>
              </a:rPr>
              <a:t>Golden Goal &amp; Bonus Round</a:t>
            </a:r>
          </a:p>
          <a:p>
            <a:r>
              <a:rPr lang="en-US" sz="1400" dirty="0">
                <a:solidFill>
                  <a:schemeClr val="accent1"/>
                </a:solidFill>
                <a:latin typeface="Agency FB" panose="020B0503020202020204" pitchFamily="34" charset="0"/>
              </a:rPr>
              <a:t>MUX</a:t>
            </a:r>
          </a:p>
          <a:p>
            <a:r>
              <a:rPr lang="en-US" sz="1400" dirty="0">
                <a:solidFill>
                  <a:srgbClr val="0066FF"/>
                </a:solidFill>
                <a:latin typeface="Agency FB" panose="020B0503020202020204" pitchFamily="34" charset="0"/>
              </a:rPr>
              <a:t>Win/Lose messages</a:t>
            </a:r>
          </a:p>
          <a:p>
            <a:r>
              <a:rPr lang="en-US" sz="1400" dirty="0">
                <a:solidFill>
                  <a:schemeClr val="bg2"/>
                </a:solidFill>
                <a:latin typeface="Agency FB" panose="020B0503020202020204" pitchFamily="34" charset="0"/>
              </a:rPr>
              <a:t>KBD</a:t>
            </a:r>
          </a:p>
        </p:txBody>
      </p:sp>
      <p:sp>
        <p:nvSpPr>
          <p:cNvPr id="5" name="Rectangle 4">
            <a:extLst>
              <a:ext uri="{FF2B5EF4-FFF2-40B4-BE49-F238E27FC236}">
                <a16:creationId xmlns:a16="http://schemas.microsoft.com/office/drawing/2014/main" id="{0A877824-207D-A35E-F981-F381483963C8}"/>
              </a:ext>
            </a:extLst>
          </p:cNvPr>
          <p:cNvSpPr/>
          <p:nvPr/>
        </p:nvSpPr>
        <p:spPr>
          <a:xfrm>
            <a:off x="2465294" y="2384593"/>
            <a:ext cx="1479177" cy="259995"/>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ABC2BB-7C27-11D8-0CB0-81A0A97665E1}"/>
              </a:ext>
            </a:extLst>
          </p:cNvPr>
          <p:cNvSpPr/>
          <p:nvPr/>
        </p:nvSpPr>
        <p:spPr>
          <a:xfrm>
            <a:off x="1792941" y="4101361"/>
            <a:ext cx="2151530" cy="977153"/>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3FFB094-CFAB-25DC-1C5F-171538680056}"/>
              </a:ext>
            </a:extLst>
          </p:cNvPr>
          <p:cNvSpPr/>
          <p:nvPr/>
        </p:nvSpPr>
        <p:spPr>
          <a:xfrm>
            <a:off x="1792941" y="5136793"/>
            <a:ext cx="2151530" cy="977153"/>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8BF5DB1-3F31-AC7B-EF65-DE2F3E75E1AB}"/>
              </a:ext>
            </a:extLst>
          </p:cNvPr>
          <p:cNvSpPr/>
          <p:nvPr/>
        </p:nvSpPr>
        <p:spPr>
          <a:xfrm>
            <a:off x="1775012" y="3361746"/>
            <a:ext cx="3818964" cy="649951"/>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431123-054C-DA86-B45E-6CEDED5D3FA5}"/>
              </a:ext>
            </a:extLst>
          </p:cNvPr>
          <p:cNvSpPr/>
          <p:nvPr/>
        </p:nvSpPr>
        <p:spPr>
          <a:xfrm>
            <a:off x="4007224" y="4101361"/>
            <a:ext cx="3818964" cy="649951"/>
          </a:xfrm>
          <a:prstGeom prst="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7BCF8AB-E623-9BA4-6667-118F72FCB9DD}"/>
              </a:ext>
            </a:extLst>
          </p:cNvPr>
          <p:cNvSpPr/>
          <p:nvPr/>
        </p:nvSpPr>
        <p:spPr>
          <a:xfrm>
            <a:off x="4007224" y="4843202"/>
            <a:ext cx="3818964" cy="649951"/>
          </a:xfrm>
          <a:prstGeom prst="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8342F39-FB63-E4CB-8B04-6EC1E3F7D9DB}"/>
              </a:ext>
            </a:extLst>
          </p:cNvPr>
          <p:cNvSpPr/>
          <p:nvPr/>
        </p:nvSpPr>
        <p:spPr>
          <a:xfrm>
            <a:off x="4123765" y="5585043"/>
            <a:ext cx="2671482" cy="896440"/>
          </a:xfrm>
          <a:prstGeom prst="rect">
            <a:avLst/>
          </a:prstGeom>
          <a:noFill/>
          <a:ln w="762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B8E2E3-F64C-E223-DC10-883A1E291327}"/>
              </a:ext>
            </a:extLst>
          </p:cNvPr>
          <p:cNvSpPr/>
          <p:nvPr/>
        </p:nvSpPr>
        <p:spPr>
          <a:xfrm>
            <a:off x="5701553" y="1571601"/>
            <a:ext cx="1290918" cy="1185038"/>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1BC9CF-72FE-AA49-CC35-27CDD27E9F1C}"/>
              </a:ext>
            </a:extLst>
          </p:cNvPr>
          <p:cNvSpPr/>
          <p:nvPr/>
        </p:nvSpPr>
        <p:spPr>
          <a:xfrm>
            <a:off x="4177553" y="1329552"/>
            <a:ext cx="1524000" cy="86457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EF3A054-E420-B3EF-27BC-FCBD26E0E998}"/>
              </a:ext>
            </a:extLst>
          </p:cNvPr>
          <p:cNvSpPr/>
          <p:nvPr/>
        </p:nvSpPr>
        <p:spPr>
          <a:xfrm>
            <a:off x="5728449" y="960023"/>
            <a:ext cx="1775012" cy="512966"/>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52BAB6D-D164-774F-C7F1-778DE494B04F}"/>
              </a:ext>
            </a:extLst>
          </p:cNvPr>
          <p:cNvSpPr/>
          <p:nvPr/>
        </p:nvSpPr>
        <p:spPr>
          <a:xfrm>
            <a:off x="3998258" y="2384593"/>
            <a:ext cx="1523999" cy="526689"/>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7614433-3AE6-0F1A-9A16-1651F047B5BA}"/>
              </a:ext>
            </a:extLst>
          </p:cNvPr>
          <p:cNvSpPr/>
          <p:nvPr/>
        </p:nvSpPr>
        <p:spPr>
          <a:xfrm>
            <a:off x="8099612" y="4935092"/>
            <a:ext cx="3913094" cy="1438814"/>
          </a:xfrm>
          <a:prstGeom prst="rect">
            <a:avLst/>
          </a:prstGeom>
          <a:noFill/>
          <a:ln w="762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50E362C-7558-4B66-4E42-E9ED4B345ECC}"/>
              </a:ext>
            </a:extLst>
          </p:cNvPr>
          <p:cNvSpPr/>
          <p:nvPr/>
        </p:nvSpPr>
        <p:spPr>
          <a:xfrm>
            <a:off x="8052547" y="4101360"/>
            <a:ext cx="3913094" cy="833731"/>
          </a:xfrm>
          <a:prstGeom prst="rect">
            <a:avLst/>
          </a:prstGeom>
          <a:noFill/>
          <a:ln w="76200">
            <a:solidFill>
              <a:srgbClr val="F88A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AE91A25-DEEA-ED34-6194-C4DC18FE2393}"/>
              </a:ext>
            </a:extLst>
          </p:cNvPr>
          <p:cNvSpPr/>
          <p:nvPr/>
        </p:nvSpPr>
        <p:spPr>
          <a:xfrm>
            <a:off x="8052547" y="3429000"/>
            <a:ext cx="3913094" cy="640990"/>
          </a:xfrm>
          <a:prstGeom prst="rect">
            <a:avLst/>
          </a:prstGeom>
          <a:noFill/>
          <a:ln w="76200">
            <a:solidFill>
              <a:srgbClr val="F88A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id="{9B21D1C1-3F77-8AE2-61A5-EADE034F31EF}"/>
              </a:ext>
            </a:extLst>
          </p:cNvPr>
          <p:cNvSpPr/>
          <p:nvPr/>
        </p:nvSpPr>
        <p:spPr>
          <a:xfrm>
            <a:off x="11761694" y="3155576"/>
            <a:ext cx="203947" cy="27342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Thought Bubble: Cloud 19">
            <a:extLst>
              <a:ext uri="{FF2B5EF4-FFF2-40B4-BE49-F238E27FC236}">
                <a16:creationId xmlns:a16="http://schemas.microsoft.com/office/drawing/2014/main" id="{49362738-8C28-344E-8CB7-DC7F9401E61C}"/>
              </a:ext>
            </a:extLst>
          </p:cNvPr>
          <p:cNvSpPr/>
          <p:nvPr/>
        </p:nvSpPr>
        <p:spPr>
          <a:xfrm>
            <a:off x="11862546" y="3814491"/>
            <a:ext cx="203947" cy="27342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1" name="Thought Bubble: Cloud 20">
            <a:extLst>
              <a:ext uri="{FF2B5EF4-FFF2-40B4-BE49-F238E27FC236}">
                <a16:creationId xmlns:a16="http://schemas.microsoft.com/office/drawing/2014/main" id="{B80B5630-F4D2-B137-278D-492AC083426A}"/>
              </a:ext>
            </a:extLst>
          </p:cNvPr>
          <p:cNvSpPr/>
          <p:nvPr/>
        </p:nvSpPr>
        <p:spPr>
          <a:xfrm>
            <a:off x="1315573" y="3662072"/>
            <a:ext cx="203947" cy="27342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2" name="Thought Bubble: Cloud 21">
            <a:extLst>
              <a:ext uri="{FF2B5EF4-FFF2-40B4-BE49-F238E27FC236}">
                <a16:creationId xmlns:a16="http://schemas.microsoft.com/office/drawing/2014/main" id="{2B9C8931-4EE3-AB78-EAA9-AA4E2E92B255}"/>
              </a:ext>
            </a:extLst>
          </p:cNvPr>
          <p:cNvSpPr/>
          <p:nvPr/>
        </p:nvSpPr>
        <p:spPr>
          <a:xfrm>
            <a:off x="525556" y="3677779"/>
            <a:ext cx="203947" cy="27342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3" name="Rectangle 22">
            <a:extLst>
              <a:ext uri="{FF2B5EF4-FFF2-40B4-BE49-F238E27FC236}">
                <a16:creationId xmlns:a16="http://schemas.microsoft.com/office/drawing/2014/main" id="{FCD05C2E-5591-CB33-A48A-B2CE64676EA3}"/>
              </a:ext>
            </a:extLst>
          </p:cNvPr>
          <p:cNvSpPr/>
          <p:nvPr/>
        </p:nvSpPr>
        <p:spPr>
          <a:xfrm>
            <a:off x="6020918" y="2776797"/>
            <a:ext cx="3868271" cy="640990"/>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hought Bubble: Cloud 23">
            <a:extLst>
              <a:ext uri="{FF2B5EF4-FFF2-40B4-BE49-F238E27FC236}">
                <a16:creationId xmlns:a16="http://schemas.microsoft.com/office/drawing/2014/main" id="{BE1450F1-6DC2-C0EE-7C96-7321BD162E23}"/>
              </a:ext>
            </a:extLst>
          </p:cNvPr>
          <p:cNvSpPr/>
          <p:nvPr/>
        </p:nvSpPr>
        <p:spPr>
          <a:xfrm>
            <a:off x="4269439" y="3053610"/>
            <a:ext cx="203947" cy="27342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5" name="Thought Bubble: Cloud 24">
            <a:extLst>
              <a:ext uri="{FF2B5EF4-FFF2-40B4-BE49-F238E27FC236}">
                <a16:creationId xmlns:a16="http://schemas.microsoft.com/office/drawing/2014/main" id="{9E3778A1-A42C-DC0E-2690-BFCF2EA5E3ED}"/>
              </a:ext>
            </a:extLst>
          </p:cNvPr>
          <p:cNvSpPr/>
          <p:nvPr/>
        </p:nvSpPr>
        <p:spPr>
          <a:xfrm>
            <a:off x="622483" y="1079794"/>
            <a:ext cx="203947" cy="27342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6" name="Thought Bubble: Cloud 25">
            <a:extLst>
              <a:ext uri="{FF2B5EF4-FFF2-40B4-BE49-F238E27FC236}">
                <a16:creationId xmlns:a16="http://schemas.microsoft.com/office/drawing/2014/main" id="{6A340081-3BEC-3379-7FAA-14053103A51C}"/>
              </a:ext>
            </a:extLst>
          </p:cNvPr>
          <p:cNvSpPr/>
          <p:nvPr/>
        </p:nvSpPr>
        <p:spPr>
          <a:xfrm>
            <a:off x="7611036" y="2454067"/>
            <a:ext cx="203947" cy="27342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7" name="Thought Bubble: Cloud 26">
            <a:extLst>
              <a:ext uri="{FF2B5EF4-FFF2-40B4-BE49-F238E27FC236}">
                <a16:creationId xmlns:a16="http://schemas.microsoft.com/office/drawing/2014/main" id="{08A5A393-4F1A-C657-A194-7B899525F68A}"/>
              </a:ext>
            </a:extLst>
          </p:cNvPr>
          <p:cNvSpPr/>
          <p:nvPr/>
        </p:nvSpPr>
        <p:spPr>
          <a:xfrm>
            <a:off x="1547532" y="1151945"/>
            <a:ext cx="203947" cy="27342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8" name="Rectangle 27">
            <a:extLst>
              <a:ext uri="{FF2B5EF4-FFF2-40B4-BE49-F238E27FC236}">
                <a16:creationId xmlns:a16="http://schemas.microsoft.com/office/drawing/2014/main" id="{3C584506-8CFE-2D13-1A2A-1FE170E84783}"/>
              </a:ext>
            </a:extLst>
          </p:cNvPr>
          <p:cNvSpPr/>
          <p:nvPr/>
        </p:nvSpPr>
        <p:spPr>
          <a:xfrm>
            <a:off x="8141070" y="973450"/>
            <a:ext cx="2672611" cy="1671138"/>
          </a:xfrm>
          <a:prstGeom prst="rect">
            <a:avLst/>
          </a:prstGeom>
          <a:noFill/>
          <a:ln w="762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FF"/>
              </a:solidFill>
            </a:endParaRPr>
          </a:p>
        </p:txBody>
      </p:sp>
      <p:sp>
        <p:nvSpPr>
          <p:cNvPr id="29" name="Rectangle 28">
            <a:extLst>
              <a:ext uri="{FF2B5EF4-FFF2-40B4-BE49-F238E27FC236}">
                <a16:creationId xmlns:a16="http://schemas.microsoft.com/office/drawing/2014/main" id="{A9081EFC-0CD6-171B-5F27-DFDFC290F588}"/>
              </a:ext>
            </a:extLst>
          </p:cNvPr>
          <p:cNvSpPr/>
          <p:nvPr/>
        </p:nvSpPr>
        <p:spPr>
          <a:xfrm>
            <a:off x="2465294" y="1721224"/>
            <a:ext cx="1477217" cy="479603"/>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300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987967-A394-57F0-9DB4-59568C62A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447"/>
            <a:ext cx="6293224" cy="6844553"/>
          </a:xfrm>
          <a:prstGeom prst="rect">
            <a:avLst/>
          </a:prstGeom>
        </p:spPr>
      </p:pic>
      <p:pic>
        <p:nvPicPr>
          <p:cNvPr id="7" name="Picture 6">
            <a:extLst>
              <a:ext uri="{FF2B5EF4-FFF2-40B4-BE49-F238E27FC236}">
                <a16:creationId xmlns:a16="http://schemas.microsoft.com/office/drawing/2014/main" id="{46D9E2C8-EE99-12DA-1262-0B0D9DEF6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3223" y="13447"/>
            <a:ext cx="5898777" cy="6861239"/>
          </a:xfrm>
          <a:prstGeom prst="rect">
            <a:avLst/>
          </a:prstGeom>
        </p:spPr>
      </p:pic>
    </p:spTree>
    <p:extLst>
      <p:ext uri="{BB962C8B-B14F-4D97-AF65-F5344CB8AC3E}">
        <p14:creationId xmlns:p14="http://schemas.microsoft.com/office/powerpoint/2010/main" val="3677118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0F7F22-3444-2DBA-6E7F-C4D0BF2B79E9}"/>
              </a:ext>
            </a:extLst>
          </p:cNvPr>
          <p:cNvSpPr txBox="1"/>
          <p:nvPr/>
        </p:nvSpPr>
        <p:spPr>
          <a:xfrm>
            <a:off x="3397624" y="358588"/>
            <a:ext cx="4356847" cy="461665"/>
          </a:xfrm>
          <a:prstGeom prst="rect">
            <a:avLst/>
          </a:prstGeom>
          <a:noFill/>
        </p:spPr>
        <p:txBody>
          <a:bodyPr wrap="square" rtlCol="0">
            <a:spAutoFit/>
          </a:bodyPr>
          <a:lstStyle/>
          <a:p>
            <a:pPr algn="ctr" rtl="1"/>
            <a:r>
              <a:rPr lang="he-IL" sz="2400" b="1" dirty="0">
                <a:solidFill>
                  <a:schemeClr val="accent1"/>
                </a:solidFill>
                <a:cs typeface="+mj-cs"/>
              </a:rPr>
              <a:t>מודול ראשון – מכונת המצבים</a:t>
            </a:r>
            <a:endParaRPr lang="en-US" sz="2400" b="1" dirty="0">
              <a:solidFill>
                <a:schemeClr val="accent1"/>
              </a:solidFill>
              <a:cs typeface="+mj-cs"/>
            </a:endParaRPr>
          </a:p>
        </p:txBody>
      </p:sp>
      <p:sp>
        <p:nvSpPr>
          <p:cNvPr id="8" name="Rectangle 7">
            <a:extLst>
              <a:ext uri="{FF2B5EF4-FFF2-40B4-BE49-F238E27FC236}">
                <a16:creationId xmlns:a16="http://schemas.microsoft.com/office/drawing/2014/main" id="{6F153B52-5EE4-6557-D7DF-BB83B85EA009}"/>
              </a:ext>
            </a:extLst>
          </p:cNvPr>
          <p:cNvSpPr/>
          <p:nvPr/>
        </p:nvSpPr>
        <p:spPr>
          <a:xfrm>
            <a:off x="7235005" y="901466"/>
            <a:ext cx="4356848" cy="223314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15D3C38-E80D-6B61-E01C-D3824B459A77}"/>
              </a:ext>
            </a:extLst>
          </p:cNvPr>
          <p:cNvSpPr txBox="1"/>
          <p:nvPr/>
        </p:nvSpPr>
        <p:spPr>
          <a:xfrm>
            <a:off x="-62753" y="820253"/>
            <a:ext cx="7234518" cy="3416320"/>
          </a:xfrm>
          <a:prstGeom prst="rect">
            <a:avLst/>
          </a:prstGeom>
          <a:noFill/>
        </p:spPr>
        <p:txBody>
          <a:bodyPr wrap="square" rtlCol="0">
            <a:spAutoFit/>
          </a:bodyPr>
          <a:lstStyle/>
          <a:p>
            <a:pPr marL="0" marR="0" algn="just" rtl="1">
              <a:spcBef>
                <a:spcPts val="0"/>
              </a:spcBef>
              <a:spcAft>
                <a:spcPts val="0"/>
              </a:spcAft>
            </a:pPr>
            <a:r>
              <a:rPr lang="he-IL" dirty="0">
                <a:solidFill>
                  <a:srgbClr val="00B0F0"/>
                </a:solidFill>
                <a:effectLst/>
                <a:cs typeface="+mj-cs"/>
              </a:rPr>
              <a:t>מודל זה הוא ה"מוח" של הפרויקט, תפקידו לנהל את סך שאר המודלים. </a:t>
            </a:r>
            <a:r>
              <a:rPr lang="he-IL" dirty="0">
                <a:solidFill>
                  <a:srgbClr val="00B0F0"/>
                </a:solidFill>
                <a:effectLst/>
                <a:latin typeface="Arial" panose="020B0604020202020204" pitchFamily="34" charset="0"/>
                <a:ea typeface="Times New Roman" panose="02020603050405020304" pitchFamily="18" charset="0"/>
                <a:cs typeface="+mj-cs"/>
              </a:rPr>
              <a:t>מכונת המצבים מקבלת כקלט את סיגנלי הבקעת שערים, סיום זמן וכל מני סיגנלים חשובים בניהול המשחק, ולפי כך מחשבת את המצב הנוכחי בו נמצאים, ושולחת אינפורמציה לסך שאר המודלים והצעד הבא שעליהם לעשות.</a:t>
            </a:r>
          </a:p>
          <a:p>
            <a:pPr marL="0" marR="0" algn="just" rtl="1">
              <a:spcBef>
                <a:spcPts val="0"/>
              </a:spcBef>
              <a:spcAft>
                <a:spcPts val="0"/>
              </a:spcAft>
            </a:pPr>
            <a:endParaRPr lang="he-IL" dirty="0">
              <a:solidFill>
                <a:srgbClr val="00B0F0"/>
              </a:solidFill>
              <a:latin typeface="Arial" panose="020B0604020202020204" pitchFamily="34" charset="0"/>
              <a:ea typeface="Times New Roman" panose="02020603050405020304" pitchFamily="18" charset="0"/>
              <a:cs typeface="+mj-cs"/>
            </a:endParaRPr>
          </a:p>
          <a:p>
            <a:pPr marL="0" marR="0" algn="just" rtl="1">
              <a:spcBef>
                <a:spcPts val="0"/>
              </a:spcBef>
              <a:spcAft>
                <a:spcPts val="0"/>
              </a:spcAft>
            </a:pPr>
            <a:r>
              <a:rPr lang="he-IL" dirty="0">
                <a:solidFill>
                  <a:srgbClr val="00B0F0"/>
                </a:solidFill>
                <a:latin typeface="Arial" panose="020B0604020202020204" pitchFamily="34" charset="0"/>
                <a:ea typeface="Times New Roman" panose="02020603050405020304" pitchFamily="18" charset="0"/>
                <a:cs typeface="+mj-cs"/>
              </a:rPr>
              <a:t>המצב הראשי הינו מצב </a:t>
            </a:r>
            <a:r>
              <a:rPr lang="en-US" dirty="0" err="1">
                <a:solidFill>
                  <a:srgbClr val="00B0F0"/>
                </a:solidFill>
                <a:latin typeface="Arial" panose="020B0604020202020204" pitchFamily="34" charset="0"/>
                <a:ea typeface="Times New Roman" panose="02020603050405020304" pitchFamily="18" charset="0"/>
                <a:cs typeface="+mj-cs"/>
              </a:rPr>
              <a:t>s_play</a:t>
            </a:r>
            <a:r>
              <a:rPr lang="he-IL" dirty="0">
                <a:solidFill>
                  <a:srgbClr val="00B0F0"/>
                </a:solidFill>
                <a:latin typeface="Arial" panose="020B0604020202020204" pitchFamily="34" charset="0"/>
                <a:ea typeface="Times New Roman" panose="02020603050405020304" pitchFamily="18" charset="0"/>
                <a:cs typeface="+mj-cs"/>
              </a:rPr>
              <a:t> שבו מתנהל רוב המשחק וממנו עוברים לשאר המצבים, בהבקעת שער הן שלנו והן של השחקן היריב נעבור למצב המתאים, כמו כן בסיום זמן המשחק אנו נעבור מ- </a:t>
            </a:r>
            <a:r>
              <a:rPr lang="en-US" dirty="0" err="1">
                <a:solidFill>
                  <a:srgbClr val="00B0F0"/>
                </a:solidFill>
                <a:latin typeface="Arial" panose="020B0604020202020204" pitchFamily="34" charset="0"/>
                <a:ea typeface="Times New Roman" panose="02020603050405020304" pitchFamily="18" charset="0"/>
                <a:cs typeface="+mj-cs"/>
              </a:rPr>
              <a:t>s_play</a:t>
            </a:r>
            <a:r>
              <a:rPr lang="he-IL" dirty="0">
                <a:solidFill>
                  <a:srgbClr val="00B0F0"/>
                </a:solidFill>
                <a:latin typeface="Arial" panose="020B0604020202020204" pitchFamily="34" charset="0"/>
                <a:ea typeface="Times New Roman" panose="02020603050405020304" pitchFamily="18" charset="0"/>
                <a:cs typeface="+mj-cs"/>
              </a:rPr>
              <a:t> למצב ניצחון/הפסד או תיקו לפי מאזן השערים בזמן פקיעת השעון.</a:t>
            </a:r>
          </a:p>
          <a:p>
            <a:pPr marL="0" marR="0" algn="just" rtl="1">
              <a:spcBef>
                <a:spcPts val="0"/>
              </a:spcBef>
              <a:spcAft>
                <a:spcPts val="0"/>
              </a:spcAft>
            </a:pPr>
            <a:endParaRPr lang="he-IL" dirty="0">
              <a:solidFill>
                <a:srgbClr val="00B0F0"/>
              </a:solidFill>
              <a:latin typeface="Arial" panose="020B0604020202020204" pitchFamily="34" charset="0"/>
              <a:ea typeface="Times New Roman" panose="02020603050405020304" pitchFamily="18" charset="0"/>
              <a:cs typeface="+mj-cs"/>
            </a:endParaRPr>
          </a:p>
          <a:p>
            <a:pPr marL="0" marR="0" algn="just" rtl="1">
              <a:spcBef>
                <a:spcPts val="0"/>
              </a:spcBef>
              <a:spcAft>
                <a:spcPts val="0"/>
              </a:spcAft>
            </a:pPr>
            <a:r>
              <a:rPr lang="he-IL" dirty="0">
                <a:solidFill>
                  <a:srgbClr val="00B0F0"/>
                </a:solidFill>
                <a:effectLst/>
                <a:latin typeface="Arial" panose="020B0604020202020204" pitchFamily="34" charset="0"/>
                <a:ea typeface="Times New Roman" panose="02020603050405020304" pitchFamily="18" charset="0"/>
                <a:cs typeface="+mj-cs"/>
              </a:rPr>
              <a:t>מצבי הסיום הינם </a:t>
            </a:r>
            <a:r>
              <a:rPr lang="en-US" dirty="0" err="1">
                <a:solidFill>
                  <a:srgbClr val="00B0F0"/>
                </a:solidFill>
                <a:effectLst/>
                <a:latin typeface="Arial" panose="020B0604020202020204" pitchFamily="34" charset="0"/>
                <a:ea typeface="Times New Roman" panose="02020603050405020304" pitchFamily="18" charset="0"/>
                <a:cs typeface="+mj-cs"/>
              </a:rPr>
              <a:t>s_playerWin</a:t>
            </a:r>
            <a:r>
              <a:rPr lang="he-IL" dirty="0">
                <a:solidFill>
                  <a:srgbClr val="00B0F0"/>
                </a:solidFill>
                <a:effectLst/>
                <a:latin typeface="Arial" panose="020B0604020202020204" pitchFamily="34" charset="0"/>
                <a:ea typeface="Times New Roman" panose="02020603050405020304" pitchFamily="18" charset="0"/>
                <a:cs typeface="+mj-cs"/>
              </a:rPr>
              <a:t> שבו השחקן שלנו מנצח, ו- </a:t>
            </a:r>
            <a:r>
              <a:rPr lang="en-US" dirty="0" err="1">
                <a:solidFill>
                  <a:srgbClr val="00B0F0"/>
                </a:solidFill>
                <a:effectLst/>
                <a:latin typeface="Arial" panose="020B0604020202020204" pitchFamily="34" charset="0"/>
                <a:ea typeface="Times New Roman" panose="02020603050405020304" pitchFamily="18" charset="0"/>
                <a:cs typeface="+mj-cs"/>
              </a:rPr>
              <a:t>s_playerLose</a:t>
            </a:r>
            <a:r>
              <a:rPr lang="he-IL" dirty="0">
                <a:solidFill>
                  <a:srgbClr val="00B0F0"/>
                </a:solidFill>
                <a:latin typeface="Arial" panose="020B0604020202020204" pitchFamily="34" charset="0"/>
                <a:ea typeface="Times New Roman" panose="02020603050405020304" pitchFamily="18" charset="0"/>
                <a:cs typeface="+mj-cs"/>
              </a:rPr>
              <a:t> שבו השחקן שלנו מפסיד.</a:t>
            </a:r>
            <a:endParaRPr lang="en-US" dirty="0">
              <a:solidFill>
                <a:srgbClr val="00B0F0"/>
              </a:solidFill>
              <a:effectLst/>
              <a:latin typeface="Arial" panose="020B0604020202020204" pitchFamily="34" charset="0"/>
              <a:ea typeface="Times New Roman" panose="02020603050405020304" pitchFamily="18" charset="0"/>
              <a:cs typeface="+mj-cs"/>
            </a:endParaRPr>
          </a:p>
        </p:txBody>
      </p:sp>
      <p:pic>
        <p:nvPicPr>
          <p:cNvPr id="2056" name="Picture 8">
            <a:extLst>
              <a:ext uri="{FF2B5EF4-FFF2-40B4-BE49-F238E27FC236}">
                <a16:creationId xmlns:a16="http://schemas.microsoft.com/office/drawing/2014/main" id="{2ABC64E4-57F5-26ED-D522-B660BD5D41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8996" y="3215826"/>
            <a:ext cx="2240081" cy="32605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996A42B-4B6F-9D57-D47B-6A75AF33C5A4}"/>
              </a:ext>
            </a:extLst>
          </p:cNvPr>
          <p:cNvSpPr txBox="1"/>
          <p:nvPr/>
        </p:nvSpPr>
        <p:spPr>
          <a:xfrm>
            <a:off x="1488141" y="4846121"/>
            <a:ext cx="8060855" cy="923330"/>
          </a:xfrm>
          <a:prstGeom prst="rect">
            <a:avLst/>
          </a:prstGeom>
          <a:noFill/>
        </p:spPr>
        <p:txBody>
          <a:bodyPr wrap="square" rtlCol="0">
            <a:spAutoFit/>
          </a:bodyPr>
          <a:lstStyle/>
          <a:p>
            <a:pPr algn="just" rtl="1"/>
            <a:r>
              <a:rPr lang="he-IL" dirty="0">
                <a:solidFill>
                  <a:schemeClr val="accent3"/>
                </a:solidFill>
                <a:cs typeface="+mj-cs"/>
              </a:rPr>
              <a:t>לידיעתכם!</a:t>
            </a:r>
          </a:p>
          <a:p>
            <a:pPr algn="just" rtl="1"/>
            <a:r>
              <a:rPr lang="he-IL" dirty="0">
                <a:solidFill>
                  <a:schemeClr val="accent3"/>
                </a:solidFill>
                <a:cs typeface="+mj-cs"/>
              </a:rPr>
              <a:t>מכונה זו הינה מסוג </a:t>
            </a:r>
            <a:r>
              <a:rPr lang="en-US" dirty="0">
                <a:solidFill>
                  <a:schemeClr val="accent3"/>
                </a:solidFill>
                <a:cs typeface="+mj-cs"/>
              </a:rPr>
              <a:t>mealy</a:t>
            </a:r>
            <a:r>
              <a:rPr lang="he-IL" dirty="0">
                <a:solidFill>
                  <a:schemeClr val="accent3"/>
                </a:solidFill>
                <a:cs typeface="+mj-cs"/>
              </a:rPr>
              <a:t>, הרי המצב הבא וכן ערכי היציאות תלויים בערכי הכניסה והמצב הנוכחי.</a:t>
            </a:r>
          </a:p>
          <a:p>
            <a:endParaRPr lang="en-US" dirty="0">
              <a:solidFill>
                <a:schemeClr val="accent3"/>
              </a:solidFill>
            </a:endParaRPr>
          </a:p>
        </p:txBody>
      </p:sp>
      <p:pic>
        <p:nvPicPr>
          <p:cNvPr id="3" name="Picture 2">
            <a:extLst>
              <a:ext uri="{FF2B5EF4-FFF2-40B4-BE49-F238E27FC236}">
                <a16:creationId xmlns:a16="http://schemas.microsoft.com/office/drawing/2014/main" id="{AD5CD79C-D7E7-6C29-0E7A-6600F3AAEB73}"/>
              </a:ext>
            </a:extLst>
          </p:cNvPr>
          <p:cNvPicPr>
            <a:picLocks noChangeAspect="1"/>
          </p:cNvPicPr>
          <p:nvPr/>
        </p:nvPicPr>
        <p:blipFill>
          <a:blip r:embed="rId3"/>
          <a:stretch>
            <a:fillRect/>
          </a:stretch>
        </p:blipFill>
        <p:spPr>
          <a:xfrm>
            <a:off x="7235005" y="901466"/>
            <a:ext cx="4356847" cy="2233147"/>
          </a:xfrm>
          <a:prstGeom prst="rect">
            <a:avLst/>
          </a:prstGeom>
        </p:spPr>
      </p:pic>
    </p:spTree>
    <p:extLst>
      <p:ext uri="{BB962C8B-B14F-4D97-AF65-F5344CB8AC3E}">
        <p14:creationId xmlns:p14="http://schemas.microsoft.com/office/powerpoint/2010/main" val="577371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A60C4A-D879-6136-075B-8EDBD4DAD0DA}"/>
              </a:ext>
            </a:extLst>
          </p:cNvPr>
          <p:cNvSpPr txBox="1"/>
          <p:nvPr/>
        </p:nvSpPr>
        <p:spPr>
          <a:xfrm>
            <a:off x="3612777" y="286870"/>
            <a:ext cx="3899647" cy="461665"/>
          </a:xfrm>
          <a:prstGeom prst="rect">
            <a:avLst/>
          </a:prstGeom>
          <a:noFill/>
          <a:ln>
            <a:solidFill>
              <a:schemeClr val="accent1"/>
            </a:solidFill>
          </a:ln>
        </p:spPr>
        <p:txBody>
          <a:bodyPr wrap="square" rtlCol="0">
            <a:spAutoFit/>
          </a:bodyPr>
          <a:lstStyle/>
          <a:p>
            <a:pPr algn="ctr"/>
            <a:r>
              <a:rPr lang="he-IL" sz="2400" b="1" dirty="0">
                <a:solidFill>
                  <a:schemeClr val="accent1"/>
                </a:solidFill>
                <a:cs typeface="+mj-cs"/>
              </a:rPr>
              <a:t>תיאור מכונת מצבים</a:t>
            </a:r>
            <a:endParaRPr lang="en-US" sz="2400" b="1" dirty="0">
              <a:solidFill>
                <a:schemeClr val="accent1"/>
              </a:solidFill>
              <a:cs typeface="+mj-cs"/>
            </a:endParaRPr>
          </a:p>
        </p:txBody>
      </p:sp>
      <p:pic>
        <p:nvPicPr>
          <p:cNvPr id="8" name="Picture 7">
            <a:extLst>
              <a:ext uri="{FF2B5EF4-FFF2-40B4-BE49-F238E27FC236}">
                <a16:creationId xmlns:a16="http://schemas.microsoft.com/office/drawing/2014/main" id="{5F6C2D51-D887-EE02-BFFB-D3841C81BD6C}"/>
              </a:ext>
            </a:extLst>
          </p:cNvPr>
          <p:cNvPicPr>
            <a:picLocks noChangeAspect="1"/>
          </p:cNvPicPr>
          <p:nvPr/>
        </p:nvPicPr>
        <p:blipFill rotWithShape="1">
          <a:blip r:embed="rId2"/>
          <a:srcRect l="5650" t="6913" r="1992"/>
          <a:stretch/>
        </p:blipFill>
        <p:spPr>
          <a:xfrm>
            <a:off x="161366" y="1017013"/>
            <a:ext cx="7467600" cy="4774152"/>
          </a:xfrm>
          <a:prstGeom prst="rect">
            <a:avLst/>
          </a:prstGeom>
        </p:spPr>
      </p:pic>
      <p:sp>
        <p:nvSpPr>
          <p:cNvPr id="10" name="TextBox 9">
            <a:extLst>
              <a:ext uri="{FF2B5EF4-FFF2-40B4-BE49-F238E27FC236}">
                <a16:creationId xmlns:a16="http://schemas.microsoft.com/office/drawing/2014/main" id="{A5B9CF53-D0BA-67EB-EE9C-5D9878A6F205}"/>
              </a:ext>
            </a:extLst>
          </p:cNvPr>
          <p:cNvSpPr txBox="1"/>
          <p:nvPr/>
        </p:nvSpPr>
        <p:spPr>
          <a:xfrm>
            <a:off x="7995643" y="3429000"/>
            <a:ext cx="3610534" cy="1200329"/>
          </a:xfrm>
          <a:prstGeom prst="rect">
            <a:avLst/>
          </a:prstGeom>
          <a:noFill/>
        </p:spPr>
        <p:txBody>
          <a:bodyPr wrap="square">
            <a:spAutoFit/>
          </a:bodyPr>
          <a:lstStyle/>
          <a:p>
            <a:pPr algn="just" rtl="1"/>
            <a:r>
              <a:rPr lang="he-IL" dirty="0">
                <a:solidFill>
                  <a:srgbClr val="0070C0"/>
                </a:solidFill>
                <a:cs typeface="+mj-cs"/>
              </a:rPr>
              <a:t>מכונת המצבים מכילה 8 מצבים שונים כאשר מעבר בין מצב למצב תלוי בזרימת המשחק.</a:t>
            </a:r>
            <a:r>
              <a:rPr lang="en-US" dirty="0">
                <a:solidFill>
                  <a:srgbClr val="0070C0"/>
                </a:solidFill>
                <a:cs typeface="+mj-cs"/>
              </a:rPr>
              <a:t> </a:t>
            </a:r>
            <a:r>
              <a:rPr lang="he-IL" dirty="0">
                <a:solidFill>
                  <a:srgbClr val="0070C0"/>
                </a:solidFill>
                <a:cs typeface="+mj-cs"/>
              </a:rPr>
              <a:t>המעברים תלויים בהבקעת שערים, סיום משחק, פקיעת טיימר.</a:t>
            </a:r>
          </a:p>
        </p:txBody>
      </p:sp>
      <p:pic>
        <p:nvPicPr>
          <p:cNvPr id="3074" name="Picture 2" descr="11 Steps to Achieving Impossible Goals | Inc.com">
            <a:extLst>
              <a:ext uri="{FF2B5EF4-FFF2-40B4-BE49-F238E27FC236}">
                <a16:creationId xmlns:a16="http://schemas.microsoft.com/office/drawing/2014/main" id="{66989A01-0E28-0A88-BC2E-015FDDF8E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9484" y="1025978"/>
            <a:ext cx="3786693" cy="193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628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7FAEDB-66EB-1DAD-FD60-76D89BD1AB57}"/>
              </a:ext>
            </a:extLst>
          </p:cNvPr>
          <p:cNvSpPr txBox="1"/>
          <p:nvPr/>
        </p:nvSpPr>
        <p:spPr>
          <a:xfrm>
            <a:off x="3397624" y="358588"/>
            <a:ext cx="4356847" cy="461665"/>
          </a:xfrm>
          <a:prstGeom prst="rect">
            <a:avLst/>
          </a:prstGeom>
          <a:noFill/>
        </p:spPr>
        <p:txBody>
          <a:bodyPr wrap="square" rtlCol="0">
            <a:spAutoFit/>
          </a:bodyPr>
          <a:lstStyle/>
          <a:p>
            <a:pPr algn="ctr" rtl="1"/>
            <a:r>
              <a:rPr lang="he-IL" sz="2400" b="1" dirty="0">
                <a:solidFill>
                  <a:schemeClr val="accent1"/>
                </a:solidFill>
                <a:cs typeface="+mj-cs"/>
              </a:rPr>
              <a:t>מודול שני – טיימר </a:t>
            </a:r>
            <a:endParaRPr lang="en-US" sz="2400" b="1" dirty="0">
              <a:solidFill>
                <a:schemeClr val="accent1"/>
              </a:solidFill>
              <a:cs typeface="+mj-cs"/>
            </a:endParaRPr>
          </a:p>
        </p:txBody>
      </p:sp>
      <p:pic>
        <p:nvPicPr>
          <p:cNvPr id="4098" name="Picture 2">
            <a:extLst>
              <a:ext uri="{FF2B5EF4-FFF2-40B4-BE49-F238E27FC236}">
                <a16:creationId xmlns:a16="http://schemas.microsoft.com/office/drawing/2014/main" id="{86857475-8319-9E46-90BC-AAA1FEFA16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8683" y="820253"/>
            <a:ext cx="4356847" cy="191848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9775752-A9CC-5094-E4AD-7FFDF64437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846" y="3200407"/>
            <a:ext cx="5815667" cy="23643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24ECF0E-D274-9BB6-40FC-7C1BB4B2D786}"/>
              </a:ext>
            </a:extLst>
          </p:cNvPr>
          <p:cNvSpPr/>
          <p:nvPr/>
        </p:nvSpPr>
        <p:spPr>
          <a:xfrm>
            <a:off x="6938683" y="820253"/>
            <a:ext cx="4356847" cy="19184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C67EE3E-AB32-5C69-CA4F-7E6280E9DF49}"/>
              </a:ext>
            </a:extLst>
          </p:cNvPr>
          <p:cNvSpPr/>
          <p:nvPr/>
        </p:nvSpPr>
        <p:spPr>
          <a:xfrm>
            <a:off x="5880846" y="3200407"/>
            <a:ext cx="5815667" cy="2438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1105F55-9007-5EC8-D5F5-FC6482270D71}"/>
              </a:ext>
            </a:extLst>
          </p:cNvPr>
          <p:cNvSpPr txBox="1"/>
          <p:nvPr/>
        </p:nvSpPr>
        <p:spPr>
          <a:xfrm>
            <a:off x="5880846" y="3200407"/>
            <a:ext cx="1228166" cy="369332"/>
          </a:xfrm>
          <a:prstGeom prst="rect">
            <a:avLst/>
          </a:prstGeom>
          <a:noFill/>
        </p:spPr>
        <p:txBody>
          <a:bodyPr wrap="square" rtlCol="0">
            <a:spAutoFit/>
          </a:bodyPr>
          <a:lstStyle/>
          <a:p>
            <a:r>
              <a:rPr lang="en-US" dirty="0">
                <a:latin typeface="Algerian" panose="04020705040A02060702" pitchFamily="82" charset="0"/>
              </a:rPr>
              <a:t>time</a:t>
            </a:r>
          </a:p>
        </p:txBody>
      </p:sp>
      <p:sp>
        <p:nvSpPr>
          <p:cNvPr id="9" name="Arrow: Down 8">
            <a:extLst>
              <a:ext uri="{FF2B5EF4-FFF2-40B4-BE49-F238E27FC236}">
                <a16:creationId xmlns:a16="http://schemas.microsoft.com/office/drawing/2014/main" id="{51543DFE-485B-20D6-8DBF-4A48EF274678}"/>
              </a:ext>
            </a:extLst>
          </p:cNvPr>
          <p:cNvSpPr/>
          <p:nvPr/>
        </p:nvSpPr>
        <p:spPr>
          <a:xfrm>
            <a:off x="8991600" y="2563906"/>
            <a:ext cx="259976" cy="6365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77603C7-2144-03B4-0A09-6E5535FA62A3}"/>
              </a:ext>
            </a:extLst>
          </p:cNvPr>
          <p:cNvSpPr txBox="1"/>
          <p:nvPr/>
        </p:nvSpPr>
        <p:spPr>
          <a:xfrm>
            <a:off x="0" y="1237129"/>
            <a:ext cx="6938683" cy="1200329"/>
          </a:xfrm>
          <a:prstGeom prst="rect">
            <a:avLst/>
          </a:prstGeom>
          <a:noFill/>
        </p:spPr>
        <p:txBody>
          <a:bodyPr wrap="square" rtlCol="0">
            <a:spAutoFit/>
          </a:bodyPr>
          <a:lstStyle/>
          <a:p>
            <a:pPr algn="just" rtl="1"/>
            <a:r>
              <a:rPr lang="he-IL" dirty="0">
                <a:solidFill>
                  <a:srgbClr val="0070C0"/>
                </a:solidFill>
                <a:cs typeface="+mj-cs"/>
              </a:rPr>
              <a:t>טיימר – מודול זה מציג את הזמן שנותר למשחק, הוא סופר מ- 3 דקות עד אפס בעזרת 4 מונים המסונכרנים זה לזה: שני מונים לדקות ושני מונים לשניות. כך שהזמן שנותר למשחק יוצג על לוח המשחק. כמו כן, מודל זה מוציא סיגנלים מיוחדים: פקיעת השעון (סיום המשחק), הצהרה על תחילת זמן ה- </a:t>
            </a:r>
            <a:r>
              <a:rPr lang="en-US" dirty="0">
                <a:solidFill>
                  <a:srgbClr val="0070C0"/>
                </a:solidFill>
                <a:latin typeface="Algerian" panose="04020705040A02060702" pitchFamily="82" charset="0"/>
                <a:cs typeface="+mj-cs"/>
              </a:rPr>
              <a:t>bonus round</a:t>
            </a:r>
            <a:r>
              <a:rPr lang="he-IL" dirty="0">
                <a:solidFill>
                  <a:srgbClr val="0070C0"/>
                </a:solidFill>
                <a:latin typeface="Algerian" panose="04020705040A02060702" pitchFamily="82" charset="0"/>
                <a:cs typeface="+mj-cs"/>
              </a:rPr>
              <a:t>, וכולי...</a:t>
            </a:r>
            <a:endParaRPr lang="en-US" dirty="0">
              <a:solidFill>
                <a:srgbClr val="0070C0"/>
              </a:solidFill>
              <a:latin typeface="Algerian" panose="04020705040A02060702" pitchFamily="82" charset="0"/>
              <a:cs typeface="+mj-cs"/>
            </a:endParaRPr>
          </a:p>
        </p:txBody>
      </p:sp>
      <p:sp>
        <p:nvSpPr>
          <p:cNvPr id="11" name="TextBox 10">
            <a:extLst>
              <a:ext uri="{FF2B5EF4-FFF2-40B4-BE49-F238E27FC236}">
                <a16:creationId xmlns:a16="http://schemas.microsoft.com/office/drawing/2014/main" id="{D2601190-7A28-285B-4173-D05C8731D025}"/>
              </a:ext>
            </a:extLst>
          </p:cNvPr>
          <p:cNvSpPr txBox="1"/>
          <p:nvPr/>
        </p:nvSpPr>
        <p:spPr>
          <a:xfrm>
            <a:off x="4563036" y="5676798"/>
            <a:ext cx="7133478" cy="307777"/>
          </a:xfrm>
          <a:prstGeom prst="rect">
            <a:avLst/>
          </a:prstGeom>
          <a:noFill/>
        </p:spPr>
        <p:txBody>
          <a:bodyPr wrap="square" rtlCol="0">
            <a:spAutoFit/>
          </a:bodyPr>
          <a:lstStyle/>
          <a:p>
            <a:pPr algn="just" rtl="1"/>
            <a:r>
              <a:rPr lang="he-IL" sz="1400" dirty="0">
                <a:solidFill>
                  <a:schemeClr val="bg1"/>
                </a:solidFill>
                <a:latin typeface="Algerian" panose="04020705040A02060702" pitchFamily="82" charset="0"/>
              </a:rPr>
              <a:t>בפרט, האובייקט העליון (</a:t>
            </a:r>
            <a:r>
              <a:rPr lang="en-US" sz="1400" dirty="0">
                <a:solidFill>
                  <a:schemeClr val="bg1"/>
                </a:solidFill>
                <a:latin typeface="Algerian" panose="04020705040A02060702" pitchFamily="82" charset="0"/>
              </a:rPr>
              <a:t>square object &amp; bitmap</a:t>
            </a:r>
            <a:r>
              <a:rPr lang="he-IL" sz="1400" dirty="0">
                <a:solidFill>
                  <a:schemeClr val="bg1"/>
                </a:solidFill>
                <a:latin typeface="Algerian" panose="04020705040A02060702" pitchFamily="82" charset="0"/>
              </a:rPr>
              <a:t>) משוכפלים 4 פעמים, פעם לכל מונה שעון.</a:t>
            </a:r>
            <a:endParaRPr lang="en-US" sz="1400" dirty="0">
              <a:solidFill>
                <a:schemeClr val="bg1"/>
              </a:solidFill>
              <a:latin typeface="Algerian" panose="04020705040A02060702" pitchFamily="82" charset="0"/>
            </a:endParaRPr>
          </a:p>
        </p:txBody>
      </p:sp>
      <p:pic>
        <p:nvPicPr>
          <p:cNvPr id="4102" name="Picture 6" descr="LED Electronic Timer Sports Game Countdown Portable Basketball Game Timer  Football Big Screen Game Scoreboard Timer Countdown - AliExpress Tools">
            <a:extLst>
              <a:ext uri="{FF2B5EF4-FFF2-40B4-BE49-F238E27FC236}">
                <a16:creationId xmlns:a16="http://schemas.microsoft.com/office/drawing/2014/main" id="{991D79A2-6048-7789-1A79-A84B820C1A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35" t="23456" r="6470" b="43456"/>
          <a:stretch/>
        </p:blipFill>
        <p:spPr bwMode="auto">
          <a:xfrm>
            <a:off x="303586" y="3281082"/>
            <a:ext cx="4735072" cy="178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244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461824-FFE1-A23C-CA37-731A78CD2EB7}"/>
              </a:ext>
            </a:extLst>
          </p:cNvPr>
          <p:cNvSpPr txBox="1"/>
          <p:nvPr/>
        </p:nvSpPr>
        <p:spPr>
          <a:xfrm>
            <a:off x="3612777" y="286870"/>
            <a:ext cx="3899647" cy="461665"/>
          </a:xfrm>
          <a:prstGeom prst="rect">
            <a:avLst/>
          </a:prstGeom>
          <a:noFill/>
          <a:ln>
            <a:solidFill>
              <a:schemeClr val="accent1"/>
            </a:solidFill>
          </a:ln>
        </p:spPr>
        <p:txBody>
          <a:bodyPr wrap="square" rtlCol="0">
            <a:spAutoFit/>
          </a:bodyPr>
          <a:lstStyle/>
          <a:p>
            <a:pPr algn="ctr"/>
            <a:r>
              <a:rPr lang="he-IL" sz="2400" b="1" dirty="0">
                <a:solidFill>
                  <a:schemeClr val="accent1"/>
                </a:solidFill>
                <a:cs typeface="+mj-cs"/>
              </a:rPr>
              <a:t>תיאור מכונת מצבים של השעון</a:t>
            </a:r>
            <a:endParaRPr lang="en-US" sz="2400" b="1" dirty="0">
              <a:solidFill>
                <a:schemeClr val="accent1"/>
              </a:solidFill>
              <a:cs typeface="+mj-cs"/>
            </a:endParaRPr>
          </a:p>
        </p:txBody>
      </p:sp>
      <p:pic>
        <p:nvPicPr>
          <p:cNvPr id="5" name="Picture 4">
            <a:extLst>
              <a:ext uri="{FF2B5EF4-FFF2-40B4-BE49-F238E27FC236}">
                <a16:creationId xmlns:a16="http://schemas.microsoft.com/office/drawing/2014/main" id="{A349F811-104C-79D8-A5FA-9C14715224D2}"/>
              </a:ext>
            </a:extLst>
          </p:cNvPr>
          <p:cNvPicPr>
            <a:picLocks noChangeAspect="1"/>
          </p:cNvPicPr>
          <p:nvPr/>
        </p:nvPicPr>
        <p:blipFill>
          <a:blip r:embed="rId2"/>
          <a:stretch>
            <a:fillRect/>
          </a:stretch>
        </p:blipFill>
        <p:spPr>
          <a:xfrm>
            <a:off x="3363782" y="1050215"/>
            <a:ext cx="5052060" cy="4434840"/>
          </a:xfrm>
          <a:prstGeom prst="rect">
            <a:avLst/>
          </a:prstGeom>
        </p:spPr>
      </p:pic>
    </p:spTree>
    <p:extLst>
      <p:ext uri="{BB962C8B-B14F-4D97-AF65-F5344CB8AC3E}">
        <p14:creationId xmlns:p14="http://schemas.microsoft.com/office/powerpoint/2010/main" val="3202282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1EC6EF-6A69-3EE9-EF9B-24CE4554CA21}"/>
              </a:ext>
            </a:extLst>
          </p:cNvPr>
          <p:cNvSpPr txBox="1"/>
          <p:nvPr/>
        </p:nvSpPr>
        <p:spPr>
          <a:xfrm>
            <a:off x="3397624" y="358588"/>
            <a:ext cx="4356847" cy="461665"/>
          </a:xfrm>
          <a:prstGeom prst="rect">
            <a:avLst/>
          </a:prstGeom>
          <a:noFill/>
        </p:spPr>
        <p:txBody>
          <a:bodyPr wrap="square" rtlCol="0">
            <a:spAutoFit/>
          </a:bodyPr>
          <a:lstStyle/>
          <a:p>
            <a:pPr algn="ctr" rtl="1"/>
            <a:r>
              <a:rPr lang="he-IL" sz="2400" b="1" dirty="0">
                <a:solidFill>
                  <a:schemeClr val="accent1"/>
                </a:solidFill>
                <a:cs typeface="+mj-cs"/>
              </a:rPr>
              <a:t>שימוש ב- </a:t>
            </a:r>
            <a:r>
              <a:rPr lang="en-US" sz="2400" b="1" dirty="0">
                <a:solidFill>
                  <a:schemeClr val="accent1"/>
                </a:solidFill>
                <a:cs typeface="+mj-cs"/>
              </a:rPr>
              <a:t>ST</a:t>
            </a:r>
          </a:p>
        </p:txBody>
      </p:sp>
      <p:sp>
        <p:nvSpPr>
          <p:cNvPr id="5" name="TextBox 4">
            <a:extLst>
              <a:ext uri="{FF2B5EF4-FFF2-40B4-BE49-F238E27FC236}">
                <a16:creationId xmlns:a16="http://schemas.microsoft.com/office/drawing/2014/main" id="{8C8CF7E7-CE76-6B8D-5094-048950C4D92D}"/>
              </a:ext>
            </a:extLst>
          </p:cNvPr>
          <p:cNvSpPr txBox="1"/>
          <p:nvPr/>
        </p:nvSpPr>
        <p:spPr>
          <a:xfrm>
            <a:off x="788894" y="820253"/>
            <a:ext cx="10820400" cy="2462213"/>
          </a:xfrm>
          <a:prstGeom prst="rect">
            <a:avLst/>
          </a:prstGeom>
          <a:noFill/>
        </p:spPr>
        <p:txBody>
          <a:bodyPr wrap="square" rtlCol="0">
            <a:spAutoFit/>
          </a:bodyPr>
          <a:lstStyle/>
          <a:p>
            <a:pPr marL="0" marR="0" algn="r" rtl="1">
              <a:spcBef>
                <a:spcPts val="0"/>
              </a:spcBef>
              <a:spcAft>
                <a:spcPts val="0"/>
              </a:spcAft>
            </a:pPr>
            <a:r>
              <a:rPr lang="he-IL" sz="1400" b="1" u="sng" dirty="0">
                <a:solidFill>
                  <a:schemeClr val="accent4"/>
                </a:solidFill>
                <a:effectLst/>
                <a:latin typeface="Arial" panose="020B0604020202020204" pitchFamily="34" charset="0"/>
                <a:ea typeface="Times New Roman" panose="02020603050405020304" pitchFamily="18" charset="0"/>
                <a:cs typeface="+mj-cs"/>
              </a:rPr>
              <a:t>תיאור: </a:t>
            </a:r>
          </a:p>
          <a:p>
            <a:pPr marL="0" marR="0" algn="r" rtl="1">
              <a:spcBef>
                <a:spcPts val="0"/>
              </a:spcBef>
              <a:spcAft>
                <a:spcPts val="0"/>
              </a:spcAft>
            </a:pPr>
            <a:r>
              <a:rPr lang="he-IL" sz="1400" dirty="0">
                <a:solidFill>
                  <a:schemeClr val="accent4"/>
                </a:solidFill>
                <a:effectLst/>
                <a:latin typeface="Arial" panose="020B0604020202020204" pitchFamily="34" charset="0"/>
                <a:ea typeface="Times New Roman" panose="02020603050405020304" pitchFamily="18" charset="0"/>
                <a:cs typeface="+mj-cs"/>
              </a:rPr>
              <a:t>היה לנו באג בשחקן שלנו (וגם בשחקן האוטומטי). כלהלן:</a:t>
            </a:r>
            <a:endParaRPr lang="en-US" sz="1400" dirty="0">
              <a:solidFill>
                <a:schemeClr val="accent4"/>
              </a:solidFill>
              <a:effectLst/>
              <a:latin typeface="Arial" panose="020B0604020202020204" pitchFamily="34" charset="0"/>
              <a:ea typeface="Times New Roman" panose="02020603050405020304" pitchFamily="18" charset="0"/>
              <a:cs typeface="+mj-cs"/>
            </a:endParaRPr>
          </a:p>
          <a:p>
            <a:pPr marL="0" marR="0" algn="r" rtl="1">
              <a:spcBef>
                <a:spcPts val="0"/>
              </a:spcBef>
              <a:spcAft>
                <a:spcPts val="0"/>
              </a:spcAft>
            </a:pPr>
            <a:r>
              <a:rPr lang="he-IL" sz="1400" dirty="0">
                <a:solidFill>
                  <a:schemeClr val="accent4"/>
                </a:solidFill>
                <a:effectLst/>
                <a:latin typeface="Arial" panose="020B0604020202020204" pitchFamily="34" charset="0"/>
                <a:ea typeface="Times New Roman" panose="02020603050405020304" pitchFamily="18" charset="0"/>
                <a:cs typeface="+mj-cs"/>
              </a:rPr>
              <a:t>השחקן שלנו יכול להחליף בין 3 מצבים (בעיטה/ חסימה/ שכיבה), המקש במקלדת שאחראי על שינוי מצב השחקן הינו ה- </a:t>
            </a:r>
            <a:r>
              <a:rPr lang="en-US" sz="1400" dirty="0">
                <a:solidFill>
                  <a:schemeClr val="accent4"/>
                </a:solidFill>
                <a:effectLst/>
                <a:latin typeface="Arial" panose="020B0604020202020204" pitchFamily="34" charset="0"/>
                <a:ea typeface="Times New Roman" panose="02020603050405020304" pitchFamily="18" charset="0"/>
                <a:cs typeface="+mj-cs"/>
              </a:rPr>
              <a:t>ENTER</a:t>
            </a:r>
            <a:r>
              <a:rPr lang="he-IL" sz="1400" dirty="0">
                <a:solidFill>
                  <a:schemeClr val="accent4"/>
                </a:solidFill>
                <a:effectLst/>
                <a:latin typeface="Arial" panose="020B0604020202020204" pitchFamily="34" charset="0"/>
                <a:ea typeface="Times New Roman" panose="02020603050405020304" pitchFamily="18" charset="0"/>
                <a:cs typeface="+mj-cs"/>
              </a:rPr>
              <a:t>, מימשנו את חילופי מצב השחקן ע"י מונה (</a:t>
            </a:r>
            <a:r>
              <a:rPr lang="en-US" sz="1400" dirty="0">
                <a:solidFill>
                  <a:schemeClr val="accent4"/>
                </a:solidFill>
                <a:effectLst/>
                <a:latin typeface="Arial" panose="020B0604020202020204" pitchFamily="34" charset="0"/>
                <a:ea typeface="Times New Roman" panose="02020603050405020304" pitchFamily="18" charset="0"/>
                <a:cs typeface="+mj-cs"/>
              </a:rPr>
              <a:t>COUNTER</a:t>
            </a:r>
            <a:r>
              <a:rPr lang="he-IL" sz="1400" dirty="0">
                <a:solidFill>
                  <a:schemeClr val="accent4"/>
                </a:solidFill>
                <a:effectLst/>
                <a:latin typeface="Arial" panose="020B0604020202020204" pitchFamily="34" charset="0"/>
                <a:ea typeface="Times New Roman" panose="02020603050405020304" pitchFamily="18" charset="0"/>
                <a:cs typeface="+mj-cs"/>
              </a:rPr>
              <a:t>) פנימי ציקלי הסופר מ- 0 עד 2, אשר בכל לחיצה על </a:t>
            </a:r>
            <a:r>
              <a:rPr lang="en-US" sz="1400" dirty="0">
                <a:solidFill>
                  <a:schemeClr val="accent4"/>
                </a:solidFill>
                <a:effectLst/>
                <a:latin typeface="Arial" panose="020B0604020202020204" pitchFamily="34" charset="0"/>
                <a:ea typeface="Times New Roman" panose="02020603050405020304" pitchFamily="18" charset="0"/>
                <a:cs typeface="+mj-cs"/>
              </a:rPr>
              <a:t>ENTER</a:t>
            </a:r>
            <a:r>
              <a:rPr lang="he-IL" sz="1400" dirty="0">
                <a:solidFill>
                  <a:schemeClr val="accent4"/>
                </a:solidFill>
                <a:effectLst/>
                <a:latin typeface="Arial" panose="020B0604020202020204" pitchFamily="34" charset="0"/>
                <a:ea typeface="Times New Roman" panose="02020603050405020304" pitchFamily="18" charset="0"/>
                <a:cs typeface="+mj-cs"/>
              </a:rPr>
              <a:t> אנו נוסיף למונה 1 ולפי זה נחליף את מצב השחקן.</a:t>
            </a:r>
            <a:endParaRPr lang="en-US" sz="1400" dirty="0">
              <a:solidFill>
                <a:schemeClr val="accent4"/>
              </a:solidFill>
              <a:effectLst/>
              <a:latin typeface="Arial" panose="020B0604020202020204" pitchFamily="34" charset="0"/>
              <a:ea typeface="Times New Roman" panose="02020603050405020304" pitchFamily="18" charset="0"/>
              <a:cs typeface="+mj-cs"/>
            </a:endParaRPr>
          </a:p>
          <a:p>
            <a:pPr marL="0" marR="0" algn="r" rtl="1">
              <a:spcBef>
                <a:spcPts val="0"/>
              </a:spcBef>
              <a:spcAft>
                <a:spcPts val="0"/>
              </a:spcAft>
            </a:pPr>
            <a:r>
              <a:rPr lang="he-IL" sz="1400" dirty="0">
                <a:solidFill>
                  <a:schemeClr val="accent4"/>
                </a:solidFill>
                <a:effectLst/>
                <a:latin typeface="Arial" panose="020B0604020202020204" pitchFamily="34" charset="0"/>
                <a:ea typeface="Times New Roman" panose="02020603050405020304" pitchFamily="18" charset="0"/>
                <a:cs typeface="+mj-cs"/>
              </a:rPr>
              <a:t>אנו חיברנו למודול השחקן את הכניסה </a:t>
            </a:r>
            <a:r>
              <a:rPr lang="en-US" sz="1400" dirty="0" err="1">
                <a:solidFill>
                  <a:schemeClr val="accent4"/>
                </a:solidFill>
                <a:effectLst/>
                <a:latin typeface="Arial" panose="020B0604020202020204" pitchFamily="34" charset="0"/>
                <a:ea typeface="Times New Roman" panose="02020603050405020304" pitchFamily="18" charset="0"/>
                <a:cs typeface="+mj-cs"/>
              </a:rPr>
              <a:t>keyLatch</a:t>
            </a:r>
            <a:r>
              <a:rPr lang="he-IL" sz="1400" dirty="0">
                <a:solidFill>
                  <a:schemeClr val="accent4"/>
                </a:solidFill>
                <a:effectLst/>
                <a:latin typeface="Arial" panose="020B0604020202020204" pitchFamily="34" charset="0"/>
                <a:ea typeface="Times New Roman" panose="02020603050405020304" pitchFamily="18" charset="0"/>
                <a:cs typeface="+mj-cs"/>
              </a:rPr>
              <a:t> כזו ששולטת על עדכון ערך המונה.</a:t>
            </a:r>
            <a:endParaRPr lang="en-US" sz="1400" dirty="0">
              <a:solidFill>
                <a:schemeClr val="accent4"/>
              </a:solidFill>
              <a:effectLst/>
              <a:latin typeface="Arial" panose="020B0604020202020204" pitchFamily="34" charset="0"/>
              <a:ea typeface="Times New Roman" panose="02020603050405020304" pitchFamily="18" charset="0"/>
              <a:cs typeface="+mj-cs"/>
            </a:endParaRPr>
          </a:p>
          <a:p>
            <a:pPr marL="0" marR="0" algn="r" rtl="1">
              <a:spcBef>
                <a:spcPts val="0"/>
              </a:spcBef>
              <a:spcAft>
                <a:spcPts val="0"/>
              </a:spcAft>
            </a:pPr>
            <a:r>
              <a:rPr lang="he-IL" sz="1400" b="1" dirty="0">
                <a:solidFill>
                  <a:schemeClr val="accent4"/>
                </a:solidFill>
                <a:effectLst/>
                <a:latin typeface="Arial" panose="020B0604020202020204" pitchFamily="34" charset="0"/>
                <a:ea typeface="Times New Roman" panose="02020603050405020304" pitchFamily="18" charset="0"/>
                <a:cs typeface="+mj-cs"/>
              </a:rPr>
              <a:t>הבאג</a:t>
            </a:r>
            <a:r>
              <a:rPr lang="he-IL" sz="1400" dirty="0">
                <a:solidFill>
                  <a:schemeClr val="accent4"/>
                </a:solidFill>
                <a:effectLst/>
                <a:latin typeface="Arial" panose="020B0604020202020204" pitchFamily="34" charset="0"/>
                <a:ea typeface="Times New Roman" panose="02020603050405020304" pitchFamily="18" charset="0"/>
                <a:cs typeface="+mj-cs"/>
              </a:rPr>
              <a:t>: </a:t>
            </a:r>
            <a:r>
              <a:rPr lang="en-US" sz="1400" dirty="0" err="1">
                <a:solidFill>
                  <a:schemeClr val="accent4"/>
                </a:solidFill>
                <a:effectLst/>
                <a:latin typeface="Arial" panose="020B0604020202020204" pitchFamily="34" charset="0"/>
                <a:ea typeface="Times New Roman" panose="02020603050405020304" pitchFamily="18" charset="0"/>
                <a:cs typeface="+mj-cs"/>
              </a:rPr>
              <a:t>keyLatch</a:t>
            </a:r>
            <a:r>
              <a:rPr lang="he-IL" sz="1400" dirty="0">
                <a:solidFill>
                  <a:schemeClr val="accent4"/>
                </a:solidFill>
                <a:effectLst/>
                <a:latin typeface="Arial" panose="020B0604020202020204" pitchFamily="34" charset="0"/>
                <a:ea typeface="Times New Roman" panose="02020603050405020304" pitchFamily="18" charset="0"/>
                <a:cs typeface="+mj-cs"/>
              </a:rPr>
              <a:t> לא מתאים לנו במקרה זה, כי הוא נשאר על 1 גם כשאנחנו לא לוחצים על </a:t>
            </a:r>
            <a:r>
              <a:rPr lang="en-US" sz="1400" dirty="0">
                <a:solidFill>
                  <a:schemeClr val="accent4"/>
                </a:solidFill>
                <a:effectLst/>
                <a:latin typeface="Arial" panose="020B0604020202020204" pitchFamily="34" charset="0"/>
                <a:ea typeface="Times New Roman" panose="02020603050405020304" pitchFamily="18" charset="0"/>
                <a:cs typeface="+mj-cs"/>
              </a:rPr>
              <a:t>ENTER</a:t>
            </a:r>
            <a:r>
              <a:rPr lang="he-IL" sz="1400" dirty="0">
                <a:solidFill>
                  <a:schemeClr val="accent4"/>
                </a:solidFill>
                <a:effectLst/>
                <a:latin typeface="Arial" panose="020B0604020202020204" pitchFamily="34" charset="0"/>
                <a:ea typeface="Times New Roman" panose="02020603050405020304" pitchFamily="18" charset="0"/>
                <a:cs typeface="+mj-cs"/>
              </a:rPr>
              <a:t> (לפי אופן הגדרתו של </a:t>
            </a:r>
            <a:r>
              <a:rPr lang="en-US" sz="1400" dirty="0" err="1">
                <a:solidFill>
                  <a:schemeClr val="accent4"/>
                </a:solidFill>
                <a:effectLst/>
                <a:latin typeface="Arial" panose="020B0604020202020204" pitchFamily="34" charset="0"/>
                <a:ea typeface="Times New Roman" panose="02020603050405020304" pitchFamily="18" charset="0"/>
                <a:cs typeface="+mj-cs"/>
              </a:rPr>
              <a:t>keyLatch</a:t>
            </a:r>
            <a:r>
              <a:rPr lang="he-IL" sz="1400" dirty="0">
                <a:solidFill>
                  <a:schemeClr val="accent4"/>
                </a:solidFill>
                <a:effectLst/>
                <a:latin typeface="Arial" panose="020B0604020202020204" pitchFamily="34" charset="0"/>
                <a:ea typeface="Times New Roman" panose="02020603050405020304" pitchFamily="18" charset="0"/>
                <a:cs typeface="+mj-cs"/>
              </a:rPr>
              <a:t>) ועקב זה המונה שלנו המשיך להתעדכן גם כשלא לחצנו על </a:t>
            </a:r>
            <a:r>
              <a:rPr lang="en-US" sz="1400" dirty="0">
                <a:solidFill>
                  <a:schemeClr val="accent4"/>
                </a:solidFill>
                <a:effectLst/>
                <a:latin typeface="Arial" panose="020B0604020202020204" pitchFamily="34" charset="0"/>
                <a:ea typeface="Times New Roman" panose="02020603050405020304" pitchFamily="18" charset="0"/>
                <a:cs typeface="+mj-cs"/>
              </a:rPr>
              <a:t>ENTER</a:t>
            </a:r>
            <a:r>
              <a:rPr lang="he-IL" sz="1400" dirty="0">
                <a:solidFill>
                  <a:schemeClr val="accent4"/>
                </a:solidFill>
                <a:effectLst/>
                <a:latin typeface="Arial" panose="020B0604020202020204" pitchFamily="34" charset="0"/>
                <a:ea typeface="Times New Roman" panose="02020603050405020304" pitchFamily="18" charset="0"/>
                <a:cs typeface="+mj-cs"/>
              </a:rPr>
              <a:t> (הרי ה- </a:t>
            </a:r>
            <a:r>
              <a:rPr lang="en-US" sz="1400" dirty="0" err="1">
                <a:solidFill>
                  <a:schemeClr val="accent4"/>
                </a:solidFill>
                <a:effectLst/>
                <a:latin typeface="Arial" panose="020B0604020202020204" pitchFamily="34" charset="0"/>
                <a:ea typeface="Times New Roman" panose="02020603050405020304" pitchFamily="18" charset="0"/>
                <a:cs typeface="+mj-cs"/>
              </a:rPr>
              <a:t>keyLatch</a:t>
            </a:r>
            <a:r>
              <a:rPr lang="he-IL" sz="1400" dirty="0">
                <a:solidFill>
                  <a:schemeClr val="accent4"/>
                </a:solidFill>
                <a:effectLst/>
                <a:latin typeface="Arial" panose="020B0604020202020204" pitchFamily="34" charset="0"/>
                <a:ea typeface="Times New Roman" panose="02020603050405020304" pitchFamily="18" charset="0"/>
                <a:cs typeface="+mj-cs"/>
              </a:rPr>
              <a:t> היה ב- 1 והורה על המונה לספור) כך שהשחקן שלנו התחלף בין המצבים בצורה מהירה מאוד, וכן קיבלנו התנהגות לא מוגדרת של השחקן.</a:t>
            </a:r>
            <a:endParaRPr lang="en-US" sz="1400" dirty="0">
              <a:solidFill>
                <a:schemeClr val="accent4"/>
              </a:solidFill>
              <a:effectLst/>
              <a:latin typeface="Arial" panose="020B0604020202020204" pitchFamily="34" charset="0"/>
              <a:ea typeface="Times New Roman" panose="02020603050405020304" pitchFamily="18" charset="0"/>
              <a:cs typeface="+mj-cs"/>
            </a:endParaRPr>
          </a:p>
          <a:p>
            <a:pPr marL="0" marR="0" algn="r" rtl="1">
              <a:spcBef>
                <a:spcPts val="0"/>
              </a:spcBef>
              <a:spcAft>
                <a:spcPts val="0"/>
              </a:spcAft>
            </a:pPr>
            <a:r>
              <a:rPr lang="he-IL" sz="1400" b="1" dirty="0">
                <a:solidFill>
                  <a:schemeClr val="accent4"/>
                </a:solidFill>
                <a:effectLst/>
                <a:latin typeface="Arial" panose="020B0604020202020204" pitchFamily="34" charset="0"/>
                <a:ea typeface="Times New Roman" panose="02020603050405020304" pitchFamily="18" charset="0"/>
                <a:cs typeface="+mj-cs"/>
              </a:rPr>
              <a:t>גילוי בעזרת ה- </a:t>
            </a:r>
            <a:r>
              <a:rPr lang="en-US" sz="1400" b="1" dirty="0">
                <a:solidFill>
                  <a:schemeClr val="accent4"/>
                </a:solidFill>
                <a:effectLst/>
                <a:latin typeface="Arial" panose="020B0604020202020204" pitchFamily="34" charset="0"/>
                <a:ea typeface="Times New Roman" panose="02020603050405020304" pitchFamily="18" charset="0"/>
                <a:cs typeface="+mj-cs"/>
              </a:rPr>
              <a:t>ST</a:t>
            </a:r>
            <a:r>
              <a:rPr lang="he-IL" sz="1400" dirty="0">
                <a:solidFill>
                  <a:schemeClr val="accent4"/>
                </a:solidFill>
                <a:effectLst/>
                <a:latin typeface="Arial" panose="020B0604020202020204" pitchFamily="34" charset="0"/>
                <a:ea typeface="Times New Roman" panose="02020603050405020304" pitchFamily="18" charset="0"/>
                <a:cs typeface="+mj-cs"/>
              </a:rPr>
              <a:t>: לפי הדיאגרמה המצורפת, כשהעלינו את הסיגנל האחראי על עדכון המונה אנו שמנו לב שהוא נשאר ב- 1 לפרק זמן שאנו לא לחצנו על </a:t>
            </a:r>
            <a:r>
              <a:rPr lang="en-US" sz="1400" dirty="0">
                <a:solidFill>
                  <a:schemeClr val="accent4"/>
                </a:solidFill>
                <a:effectLst/>
                <a:latin typeface="Arial" panose="020B0604020202020204" pitchFamily="34" charset="0"/>
                <a:ea typeface="Times New Roman" panose="02020603050405020304" pitchFamily="18" charset="0"/>
                <a:cs typeface="+mj-cs"/>
              </a:rPr>
              <a:t>ENTER</a:t>
            </a:r>
            <a:r>
              <a:rPr lang="he-IL" sz="1400" dirty="0">
                <a:solidFill>
                  <a:schemeClr val="accent4"/>
                </a:solidFill>
                <a:effectLst/>
                <a:latin typeface="Arial" panose="020B0604020202020204" pitchFamily="34" charset="0"/>
                <a:ea typeface="Times New Roman" panose="02020603050405020304" pitchFamily="18" charset="0"/>
                <a:cs typeface="+mj-cs"/>
              </a:rPr>
              <a:t>, ועקב זאת הבנו שצריך לשנות את הסיגנל (</a:t>
            </a:r>
            <a:r>
              <a:rPr lang="en-US" sz="1400" dirty="0" err="1">
                <a:solidFill>
                  <a:schemeClr val="accent4"/>
                </a:solidFill>
                <a:effectLst/>
                <a:latin typeface="Arial" panose="020B0604020202020204" pitchFamily="34" charset="0"/>
                <a:ea typeface="Times New Roman" panose="02020603050405020304" pitchFamily="18" charset="0"/>
                <a:cs typeface="+mj-cs"/>
              </a:rPr>
              <a:t>keyLtach</a:t>
            </a:r>
            <a:r>
              <a:rPr lang="he-IL" sz="1400" dirty="0">
                <a:solidFill>
                  <a:schemeClr val="accent4"/>
                </a:solidFill>
                <a:effectLst/>
                <a:latin typeface="Arial" panose="020B0604020202020204" pitchFamily="34" charset="0"/>
                <a:ea typeface="Times New Roman" panose="02020603050405020304" pitchFamily="18" charset="0"/>
                <a:cs typeface="+mj-cs"/>
              </a:rPr>
              <a:t> ל- </a:t>
            </a:r>
            <a:r>
              <a:rPr lang="en-US" sz="1400" dirty="0" err="1">
                <a:solidFill>
                  <a:schemeClr val="accent4"/>
                </a:solidFill>
                <a:effectLst/>
                <a:latin typeface="Arial" panose="020B0604020202020204" pitchFamily="34" charset="0"/>
                <a:ea typeface="Times New Roman" panose="02020603050405020304" pitchFamily="18" charset="0"/>
                <a:cs typeface="+mj-cs"/>
              </a:rPr>
              <a:t>keyRisingEdggePulse</a:t>
            </a:r>
            <a:r>
              <a:rPr lang="he-IL" sz="1400" dirty="0">
                <a:solidFill>
                  <a:schemeClr val="accent4"/>
                </a:solidFill>
                <a:effectLst/>
                <a:latin typeface="Arial" panose="020B0604020202020204" pitchFamily="34" charset="0"/>
                <a:ea typeface="Times New Roman" panose="02020603050405020304" pitchFamily="18" charset="0"/>
                <a:cs typeface="+mj-cs"/>
              </a:rPr>
              <a:t>).</a:t>
            </a:r>
            <a:endParaRPr lang="en-US" sz="1400" dirty="0">
              <a:solidFill>
                <a:schemeClr val="accent4"/>
              </a:solidFill>
              <a:effectLst/>
              <a:latin typeface="Arial" panose="020B0604020202020204" pitchFamily="34" charset="0"/>
              <a:ea typeface="Times New Roman" panose="02020603050405020304" pitchFamily="18" charset="0"/>
              <a:cs typeface="+mj-cs"/>
            </a:endParaRPr>
          </a:p>
          <a:p>
            <a:endParaRPr lang="en-US" sz="1400" dirty="0">
              <a:solidFill>
                <a:schemeClr val="accent4"/>
              </a:solidFill>
              <a:cs typeface="+mj-cs"/>
            </a:endParaRPr>
          </a:p>
        </p:txBody>
      </p:sp>
      <p:sp>
        <p:nvSpPr>
          <p:cNvPr id="2" name="TextBox 1">
            <a:extLst>
              <a:ext uri="{FF2B5EF4-FFF2-40B4-BE49-F238E27FC236}">
                <a16:creationId xmlns:a16="http://schemas.microsoft.com/office/drawing/2014/main" id="{E5CC3DBA-2635-D328-7325-8D858C601577}"/>
              </a:ext>
            </a:extLst>
          </p:cNvPr>
          <p:cNvSpPr txBox="1"/>
          <p:nvPr/>
        </p:nvSpPr>
        <p:spPr>
          <a:xfrm>
            <a:off x="788894" y="3025571"/>
            <a:ext cx="10820400" cy="2893100"/>
          </a:xfrm>
          <a:prstGeom prst="rect">
            <a:avLst/>
          </a:prstGeom>
          <a:noFill/>
        </p:spPr>
        <p:txBody>
          <a:bodyPr wrap="square" rtlCol="0">
            <a:spAutoFit/>
          </a:bodyPr>
          <a:lstStyle/>
          <a:p>
            <a:pPr marL="0" marR="0" algn="r" rtl="1">
              <a:spcBef>
                <a:spcPts val="0"/>
              </a:spcBef>
              <a:spcAft>
                <a:spcPts val="0"/>
              </a:spcAft>
            </a:pPr>
            <a:r>
              <a:rPr lang="he-IL" sz="1400" b="1" u="sng" dirty="0">
                <a:solidFill>
                  <a:schemeClr val="accent5"/>
                </a:solidFill>
                <a:effectLst/>
                <a:latin typeface="Arial" panose="020B0604020202020204" pitchFamily="34" charset="0"/>
                <a:ea typeface="Times New Roman" panose="02020603050405020304" pitchFamily="18" charset="0"/>
                <a:cs typeface="+mj-cs"/>
              </a:rPr>
              <a:t>שימוש ב- </a:t>
            </a:r>
            <a:r>
              <a:rPr lang="en-US" sz="1400" b="1" u="sng" dirty="0">
                <a:solidFill>
                  <a:schemeClr val="accent5"/>
                </a:solidFill>
                <a:effectLst/>
                <a:latin typeface="Arial" panose="020B0604020202020204" pitchFamily="34" charset="0"/>
                <a:ea typeface="Times New Roman" panose="02020603050405020304" pitchFamily="18" charset="0"/>
                <a:cs typeface="+mj-cs"/>
              </a:rPr>
              <a:t>ST</a:t>
            </a:r>
            <a:r>
              <a:rPr lang="he-IL" sz="1400" b="1" u="sng" dirty="0">
                <a:solidFill>
                  <a:schemeClr val="accent5"/>
                </a:solidFill>
                <a:effectLst/>
                <a:latin typeface="Arial" panose="020B0604020202020204" pitchFamily="34" charset="0"/>
                <a:ea typeface="Times New Roman" panose="02020603050405020304" pitchFamily="18" charset="0"/>
                <a:cs typeface="+mj-cs"/>
              </a:rPr>
              <a:t>:</a:t>
            </a:r>
          </a:p>
          <a:p>
            <a:pPr marL="285750" marR="0" indent="-285750" algn="r" rtl="1">
              <a:spcBef>
                <a:spcPts val="0"/>
              </a:spcBef>
              <a:spcAft>
                <a:spcPts val="0"/>
              </a:spcAft>
              <a:buFontTx/>
              <a:buChar char="-"/>
            </a:pPr>
            <a:r>
              <a:rPr lang="he-IL" sz="1400" dirty="0">
                <a:solidFill>
                  <a:schemeClr val="accent5"/>
                </a:solidFill>
                <a:effectLst/>
                <a:latin typeface="Arial" panose="020B0604020202020204" pitchFamily="34" charset="0"/>
                <a:ea typeface="Times New Roman" panose="02020603050405020304" pitchFamily="18" charset="0"/>
                <a:cs typeface="+mj-cs"/>
              </a:rPr>
              <a:t>מצב תקין:</a:t>
            </a:r>
          </a:p>
          <a:p>
            <a:pPr marL="285750" marR="0" indent="-285750" algn="r" rtl="1">
              <a:spcBef>
                <a:spcPts val="0"/>
              </a:spcBef>
              <a:spcAft>
                <a:spcPts val="0"/>
              </a:spcAft>
              <a:buFontTx/>
              <a:buChar char="-"/>
            </a:pPr>
            <a:endParaRPr lang="he-IL" sz="1400" dirty="0">
              <a:solidFill>
                <a:schemeClr val="accent5"/>
              </a:solidFill>
              <a:latin typeface="Arial" panose="020B0604020202020204" pitchFamily="34" charset="0"/>
              <a:ea typeface="Times New Roman" panose="02020603050405020304" pitchFamily="18" charset="0"/>
              <a:cs typeface="+mj-cs"/>
            </a:endParaRPr>
          </a:p>
          <a:p>
            <a:pPr marL="285750" marR="0" indent="-285750" algn="r" rtl="1">
              <a:spcBef>
                <a:spcPts val="0"/>
              </a:spcBef>
              <a:spcAft>
                <a:spcPts val="0"/>
              </a:spcAft>
              <a:buFontTx/>
              <a:buChar char="-"/>
            </a:pPr>
            <a:endParaRPr lang="he-IL" sz="1400" dirty="0">
              <a:solidFill>
                <a:schemeClr val="accent5"/>
              </a:solidFill>
              <a:effectLst/>
              <a:latin typeface="Arial" panose="020B0604020202020204" pitchFamily="34" charset="0"/>
              <a:ea typeface="Times New Roman" panose="02020603050405020304" pitchFamily="18" charset="0"/>
              <a:cs typeface="+mj-cs"/>
            </a:endParaRPr>
          </a:p>
          <a:p>
            <a:pPr marL="285750" marR="0" indent="-285750" algn="r" rtl="1">
              <a:spcBef>
                <a:spcPts val="0"/>
              </a:spcBef>
              <a:spcAft>
                <a:spcPts val="0"/>
              </a:spcAft>
              <a:buFontTx/>
              <a:buChar char="-"/>
            </a:pPr>
            <a:endParaRPr lang="he-IL" sz="1400" dirty="0">
              <a:solidFill>
                <a:schemeClr val="accent5"/>
              </a:solidFill>
              <a:latin typeface="Arial" panose="020B0604020202020204" pitchFamily="34" charset="0"/>
              <a:ea typeface="Times New Roman" panose="02020603050405020304" pitchFamily="18" charset="0"/>
              <a:cs typeface="+mj-cs"/>
            </a:endParaRPr>
          </a:p>
          <a:p>
            <a:pPr marL="285750" marR="0" indent="-285750" algn="r" rtl="1">
              <a:spcBef>
                <a:spcPts val="0"/>
              </a:spcBef>
              <a:spcAft>
                <a:spcPts val="0"/>
              </a:spcAft>
              <a:buFontTx/>
              <a:buChar char="-"/>
            </a:pPr>
            <a:endParaRPr lang="he-IL" sz="1400" dirty="0">
              <a:solidFill>
                <a:schemeClr val="accent5"/>
              </a:solidFill>
              <a:latin typeface="Arial" panose="020B0604020202020204" pitchFamily="34" charset="0"/>
              <a:ea typeface="Times New Roman" panose="02020603050405020304" pitchFamily="18" charset="0"/>
              <a:cs typeface="+mj-cs"/>
            </a:endParaRPr>
          </a:p>
          <a:p>
            <a:pPr marL="285750" marR="0" indent="-285750" algn="r" rtl="1">
              <a:spcBef>
                <a:spcPts val="0"/>
              </a:spcBef>
              <a:spcAft>
                <a:spcPts val="0"/>
              </a:spcAft>
              <a:buFontTx/>
              <a:buChar char="-"/>
            </a:pPr>
            <a:endParaRPr lang="he-IL" sz="1400" dirty="0">
              <a:solidFill>
                <a:schemeClr val="accent5"/>
              </a:solidFill>
              <a:latin typeface="Arial" panose="020B0604020202020204" pitchFamily="34" charset="0"/>
              <a:ea typeface="Times New Roman" panose="02020603050405020304" pitchFamily="18" charset="0"/>
              <a:cs typeface="+mj-cs"/>
            </a:endParaRPr>
          </a:p>
          <a:p>
            <a:pPr marL="285750" marR="0" indent="-285750" algn="r" rtl="1">
              <a:spcBef>
                <a:spcPts val="0"/>
              </a:spcBef>
              <a:spcAft>
                <a:spcPts val="0"/>
              </a:spcAft>
              <a:buFontTx/>
              <a:buChar char="-"/>
            </a:pPr>
            <a:endParaRPr lang="he-IL" sz="1400" dirty="0">
              <a:solidFill>
                <a:schemeClr val="accent5"/>
              </a:solidFill>
              <a:latin typeface="Arial" panose="020B0604020202020204" pitchFamily="34" charset="0"/>
              <a:ea typeface="Times New Roman" panose="02020603050405020304" pitchFamily="18" charset="0"/>
              <a:cs typeface="+mj-cs"/>
            </a:endParaRPr>
          </a:p>
          <a:p>
            <a:pPr marL="285750" marR="0" indent="-285750" algn="r" rtl="1">
              <a:spcBef>
                <a:spcPts val="0"/>
              </a:spcBef>
              <a:spcAft>
                <a:spcPts val="0"/>
              </a:spcAft>
              <a:buFontTx/>
              <a:buChar char="-"/>
            </a:pPr>
            <a:endParaRPr lang="he-IL" sz="1400" dirty="0">
              <a:solidFill>
                <a:schemeClr val="accent5"/>
              </a:solidFill>
              <a:latin typeface="Arial" panose="020B0604020202020204" pitchFamily="34" charset="0"/>
              <a:ea typeface="Times New Roman" panose="02020603050405020304" pitchFamily="18" charset="0"/>
              <a:cs typeface="+mj-cs"/>
            </a:endParaRPr>
          </a:p>
          <a:p>
            <a:pPr marL="285750" marR="0" indent="-285750" algn="r" rtl="1">
              <a:spcBef>
                <a:spcPts val="0"/>
              </a:spcBef>
              <a:spcAft>
                <a:spcPts val="0"/>
              </a:spcAft>
              <a:buFontTx/>
              <a:buChar char="-"/>
            </a:pPr>
            <a:r>
              <a:rPr lang="he-IL" sz="1400" dirty="0">
                <a:solidFill>
                  <a:schemeClr val="accent5"/>
                </a:solidFill>
                <a:latin typeface="Arial" panose="020B0604020202020204" pitchFamily="34" charset="0"/>
                <a:ea typeface="Times New Roman" panose="02020603050405020304" pitchFamily="18" charset="0"/>
                <a:cs typeface="+mj-cs"/>
              </a:rPr>
              <a:t>מצב שגוי:</a:t>
            </a:r>
          </a:p>
          <a:p>
            <a:pPr marL="285750" marR="0" indent="-285750" algn="r" rtl="1">
              <a:spcBef>
                <a:spcPts val="0"/>
              </a:spcBef>
              <a:spcAft>
                <a:spcPts val="0"/>
              </a:spcAft>
              <a:buFontTx/>
              <a:buChar char="-"/>
            </a:pPr>
            <a:endParaRPr lang="he-IL" sz="1400" dirty="0">
              <a:solidFill>
                <a:schemeClr val="accent5"/>
              </a:solidFill>
              <a:effectLst/>
              <a:latin typeface="Arial" panose="020B0604020202020204" pitchFamily="34" charset="0"/>
              <a:ea typeface="Times New Roman" panose="02020603050405020304" pitchFamily="18" charset="0"/>
              <a:cs typeface="+mj-cs"/>
            </a:endParaRPr>
          </a:p>
          <a:p>
            <a:pPr marR="0" algn="r" rtl="1">
              <a:spcBef>
                <a:spcPts val="0"/>
              </a:spcBef>
              <a:spcAft>
                <a:spcPts val="0"/>
              </a:spcAft>
            </a:pPr>
            <a:endParaRPr lang="en-US" sz="1400" dirty="0">
              <a:solidFill>
                <a:schemeClr val="accent5"/>
              </a:solidFill>
              <a:effectLst/>
              <a:latin typeface="Arial" panose="020B0604020202020204" pitchFamily="34" charset="0"/>
              <a:ea typeface="Times New Roman" panose="02020603050405020304" pitchFamily="18" charset="0"/>
              <a:cs typeface="+mj-cs"/>
            </a:endParaRPr>
          </a:p>
          <a:p>
            <a:endParaRPr lang="en-US" sz="1400" dirty="0">
              <a:solidFill>
                <a:schemeClr val="accent5"/>
              </a:solidFill>
              <a:cs typeface="+mj-cs"/>
            </a:endParaRPr>
          </a:p>
        </p:txBody>
      </p:sp>
      <p:pic>
        <p:nvPicPr>
          <p:cNvPr id="6" name="Picture 5">
            <a:extLst>
              <a:ext uri="{FF2B5EF4-FFF2-40B4-BE49-F238E27FC236}">
                <a16:creationId xmlns:a16="http://schemas.microsoft.com/office/drawing/2014/main" id="{CEDD859A-B3B5-DC33-1DD2-51AA275CA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0013" y="3193677"/>
            <a:ext cx="6292551" cy="1360394"/>
          </a:xfrm>
          <a:prstGeom prst="rect">
            <a:avLst/>
          </a:prstGeom>
        </p:spPr>
      </p:pic>
      <p:pic>
        <p:nvPicPr>
          <p:cNvPr id="7" name="Picture 6">
            <a:extLst>
              <a:ext uri="{FF2B5EF4-FFF2-40B4-BE49-F238E27FC236}">
                <a16:creationId xmlns:a16="http://schemas.microsoft.com/office/drawing/2014/main" id="{D6D70EE8-924D-8D6E-1ED2-633A432D0A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7624" y="5347708"/>
            <a:ext cx="6277059" cy="1380077"/>
          </a:xfrm>
          <a:prstGeom prst="rect">
            <a:avLst/>
          </a:prstGeom>
        </p:spPr>
      </p:pic>
    </p:spTree>
    <p:extLst>
      <p:ext uri="{BB962C8B-B14F-4D97-AF65-F5344CB8AC3E}">
        <p14:creationId xmlns:p14="http://schemas.microsoft.com/office/powerpoint/2010/main" val="2051309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79D16-B181-C513-4923-AC99EA2709D9}"/>
              </a:ext>
            </a:extLst>
          </p:cNvPr>
          <p:cNvSpPr>
            <a:spLocks noGrp="1"/>
          </p:cNvSpPr>
          <p:nvPr>
            <p:ph type="title"/>
          </p:nvPr>
        </p:nvSpPr>
        <p:spPr>
          <a:xfrm>
            <a:off x="904733" y="0"/>
            <a:ext cx="9603275" cy="1049235"/>
          </a:xfrm>
        </p:spPr>
        <p:txBody>
          <a:bodyPr>
            <a:normAutofit/>
          </a:bodyPr>
          <a:lstStyle/>
          <a:p>
            <a:pPr algn="ctr" rtl="1"/>
            <a:r>
              <a:rPr lang="he-IL" sz="2400" b="1" dirty="0"/>
              <a:t>אפיון הפרויקט</a:t>
            </a:r>
            <a:endParaRPr lang="en-US" sz="2400" b="1" dirty="0"/>
          </a:p>
        </p:txBody>
      </p:sp>
      <p:sp>
        <p:nvSpPr>
          <p:cNvPr id="4" name="TextBox 3">
            <a:extLst>
              <a:ext uri="{FF2B5EF4-FFF2-40B4-BE49-F238E27FC236}">
                <a16:creationId xmlns:a16="http://schemas.microsoft.com/office/drawing/2014/main" id="{A35D6915-49BE-8C90-FB27-0BB9BF290CDE}"/>
              </a:ext>
            </a:extLst>
          </p:cNvPr>
          <p:cNvSpPr txBox="1"/>
          <p:nvPr/>
        </p:nvSpPr>
        <p:spPr>
          <a:xfrm>
            <a:off x="6293224" y="721487"/>
            <a:ext cx="5450541" cy="5078313"/>
          </a:xfrm>
          <a:prstGeom prst="rect">
            <a:avLst/>
          </a:prstGeom>
          <a:noFill/>
        </p:spPr>
        <p:txBody>
          <a:bodyPr wrap="square" rtlCol="0">
            <a:spAutoFit/>
          </a:bodyPr>
          <a:lstStyle/>
          <a:p>
            <a:pPr algn="ctr" rtl="1"/>
            <a:r>
              <a:rPr lang="he-IL" b="1" dirty="0">
                <a:solidFill>
                  <a:schemeClr val="accent4"/>
                </a:solidFill>
                <a:cs typeface="+mj-cs"/>
              </a:rPr>
              <a:t>דרישות:</a:t>
            </a:r>
          </a:p>
          <a:p>
            <a:pPr marL="285750" indent="-285750" algn="r" rtl="1">
              <a:buFontTx/>
              <a:buChar char="-"/>
            </a:pPr>
            <a:r>
              <a:rPr lang="he-IL" dirty="0">
                <a:solidFill>
                  <a:schemeClr val="accent4"/>
                </a:solidFill>
                <a:cs typeface="+mj-cs"/>
              </a:rPr>
              <a:t>3 מוטות לכל שחקן (3 לאוטומטי ו- 3 לשחקן שלנו):</a:t>
            </a:r>
          </a:p>
          <a:p>
            <a:pPr algn="r" rtl="1"/>
            <a:r>
              <a:rPr lang="he-IL" dirty="0">
                <a:solidFill>
                  <a:schemeClr val="accent4"/>
                </a:solidFill>
                <a:cs typeface="+mj-cs"/>
              </a:rPr>
              <a:t>	1. מוט שוער לכל שחקן.</a:t>
            </a:r>
          </a:p>
          <a:p>
            <a:pPr algn="r" rtl="1"/>
            <a:r>
              <a:rPr lang="he-IL" dirty="0">
                <a:solidFill>
                  <a:schemeClr val="accent4"/>
                </a:solidFill>
                <a:cs typeface="+mj-cs"/>
              </a:rPr>
              <a:t>	2. שני מוטות נוספים לכל שחקן, על כל מוט מונח שחקן יחיד.</a:t>
            </a:r>
          </a:p>
          <a:p>
            <a:pPr marL="285750" indent="-285750" algn="r" rtl="1">
              <a:buFontTx/>
              <a:buChar char="-"/>
            </a:pPr>
            <a:r>
              <a:rPr lang="he-IL" dirty="0">
                <a:solidFill>
                  <a:schemeClr val="accent4"/>
                </a:solidFill>
                <a:cs typeface="+mj-cs"/>
              </a:rPr>
              <a:t>שחקן אוטומטי ליריב (רנדומלי במיקום ובסיבוב)</a:t>
            </a:r>
          </a:p>
          <a:p>
            <a:pPr marL="285750" indent="-285750" algn="r" rtl="1">
              <a:buFontTx/>
              <a:buChar char="-"/>
            </a:pPr>
            <a:r>
              <a:rPr lang="he-IL" dirty="0">
                <a:solidFill>
                  <a:schemeClr val="accent4"/>
                </a:solidFill>
                <a:cs typeface="+mj-cs"/>
              </a:rPr>
              <a:t>כדור שבו ישחקו השחקנים : יוכלו לבעוט בכדור, או שהכדור יעבור מתחתיהם, או שיבעטו עם עוצמה בכדור.</a:t>
            </a:r>
          </a:p>
          <a:p>
            <a:pPr marL="285750" indent="-285750" algn="r" rtl="1">
              <a:buFontTx/>
              <a:buChar char="-"/>
            </a:pPr>
            <a:r>
              <a:rPr lang="he-IL" dirty="0">
                <a:solidFill>
                  <a:schemeClr val="accent4"/>
                </a:solidFill>
                <a:cs typeface="+mj-cs"/>
              </a:rPr>
              <a:t>אפשרות שליטה בתנועת השחקנים שלנו: שהמשתמש יוכל להזיז את השחקנים מטה ומעלה ושיוכל לבעוט בכדור (ככל שלוחצים ארוך יותר מקבלים בעיטה עוצמתית ביותר. כלומר, גודל המכה כגודל הלחיצה – יש גבול, כמובן </a:t>
            </a:r>
            <a:r>
              <a:rPr lang="he-IL" dirty="0">
                <a:solidFill>
                  <a:schemeClr val="accent4"/>
                </a:solidFill>
                <a:cs typeface="+mj-cs"/>
                <a:sym typeface="Wingdings" panose="05000000000000000000" pitchFamily="2" charset="2"/>
              </a:rPr>
              <a:t></a:t>
            </a:r>
            <a:r>
              <a:rPr lang="he-IL" dirty="0">
                <a:solidFill>
                  <a:schemeClr val="accent4"/>
                </a:solidFill>
                <a:cs typeface="+mj-cs"/>
              </a:rPr>
              <a:t>).</a:t>
            </a:r>
          </a:p>
          <a:p>
            <a:pPr marL="285750" indent="-285750" algn="r" rtl="1">
              <a:buFontTx/>
              <a:buChar char="-"/>
            </a:pPr>
            <a:r>
              <a:rPr lang="he-IL" dirty="0">
                <a:solidFill>
                  <a:schemeClr val="accent4"/>
                </a:solidFill>
                <a:cs typeface="+mj-cs"/>
              </a:rPr>
              <a:t>צלילים: כשמתרחשים אירועים שונים (כגון פגיעה של השחקן בכדור/ הבקעת שער/ סוף משחק) יבואו צלילים.</a:t>
            </a:r>
          </a:p>
          <a:p>
            <a:pPr marL="285750" indent="-285750" algn="r" rtl="1">
              <a:buFontTx/>
              <a:buChar char="-"/>
            </a:pPr>
            <a:r>
              <a:rPr lang="he-IL" dirty="0">
                <a:solidFill>
                  <a:schemeClr val="accent4"/>
                </a:solidFill>
                <a:cs typeface="+mj-cs"/>
              </a:rPr>
              <a:t>מונה ניקוד המציג על לוח הצשחק, אשר יציג את מצב תוצאת המשחק הנוכחית – ניקוד המשתמש לעומת ניקוד השחקן האוטומטי.</a:t>
            </a:r>
          </a:p>
          <a:p>
            <a:pPr marL="285750" indent="-285750" algn="r" rtl="1">
              <a:buFontTx/>
              <a:buChar char="-"/>
            </a:pPr>
            <a:endParaRPr lang="he-IL" dirty="0">
              <a:solidFill>
                <a:schemeClr val="accent4"/>
              </a:solidFill>
              <a:cs typeface="+mj-cs"/>
            </a:endParaRPr>
          </a:p>
          <a:p>
            <a:pPr marL="285750" indent="-285750" algn="r" rtl="1">
              <a:buFontTx/>
              <a:buChar char="-"/>
            </a:pPr>
            <a:endParaRPr lang="en-US" dirty="0">
              <a:solidFill>
                <a:schemeClr val="accent4"/>
              </a:solidFill>
              <a:cs typeface="+mj-cs"/>
            </a:endParaRPr>
          </a:p>
        </p:txBody>
      </p:sp>
      <p:sp>
        <p:nvSpPr>
          <p:cNvPr id="5" name="TextBox 4">
            <a:extLst>
              <a:ext uri="{FF2B5EF4-FFF2-40B4-BE49-F238E27FC236}">
                <a16:creationId xmlns:a16="http://schemas.microsoft.com/office/drawing/2014/main" id="{BD1D14BC-5960-21E8-4A9C-16ABFAB2AF59}"/>
              </a:ext>
            </a:extLst>
          </p:cNvPr>
          <p:cNvSpPr txBox="1"/>
          <p:nvPr/>
        </p:nvSpPr>
        <p:spPr>
          <a:xfrm>
            <a:off x="215154" y="730452"/>
            <a:ext cx="6109096" cy="5355312"/>
          </a:xfrm>
          <a:prstGeom prst="rect">
            <a:avLst/>
          </a:prstGeom>
          <a:noFill/>
        </p:spPr>
        <p:txBody>
          <a:bodyPr wrap="square" rtlCol="0">
            <a:spAutoFit/>
          </a:bodyPr>
          <a:lstStyle/>
          <a:p>
            <a:pPr algn="ctr" rtl="1"/>
            <a:r>
              <a:rPr lang="he-IL" b="1" dirty="0">
                <a:solidFill>
                  <a:srgbClr val="7030A0"/>
                </a:solidFill>
                <a:cs typeface="+mj-cs"/>
              </a:rPr>
              <a:t>יצירתיות:</a:t>
            </a:r>
          </a:p>
          <a:p>
            <a:pPr marL="285750" indent="-285750" algn="r" rtl="1">
              <a:buFontTx/>
              <a:buChar char="-"/>
            </a:pPr>
            <a:r>
              <a:rPr lang="he-IL" dirty="0">
                <a:solidFill>
                  <a:srgbClr val="7030A0"/>
                </a:solidFill>
                <a:cs typeface="+mj-cs"/>
              </a:rPr>
              <a:t>טיימר זמן משחק: מציג על לוח המשחק את הזמן שנותר עד סוף המשחק, כך שכאשר ייפקע המונה זמן, אחד מהשחקנים ינצח, ואם הוצאה הינה תיקו, אזי ניכנס למצב ה- </a:t>
            </a:r>
            <a:r>
              <a:rPr lang="en-US" dirty="0">
                <a:solidFill>
                  <a:srgbClr val="7030A0"/>
                </a:solidFill>
                <a:latin typeface="Algerian" panose="04020705040A02060702" pitchFamily="82" charset="0"/>
                <a:cs typeface="+mj-cs"/>
              </a:rPr>
              <a:t>golden</a:t>
            </a:r>
            <a:r>
              <a:rPr lang="en-US" dirty="0">
                <a:solidFill>
                  <a:srgbClr val="7030A0"/>
                </a:solidFill>
                <a:cs typeface="+mj-cs"/>
              </a:rPr>
              <a:t> </a:t>
            </a:r>
            <a:r>
              <a:rPr lang="en-US" dirty="0">
                <a:solidFill>
                  <a:srgbClr val="7030A0"/>
                </a:solidFill>
                <a:latin typeface="Algerian" panose="04020705040A02060702" pitchFamily="82" charset="0"/>
                <a:cs typeface="+mj-cs"/>
              </a:rPr>
              <a:t>goal</a:t>
            </a:r>
            <a:r>
              <a:rPr lang="he-IL" dirty="0">
                <a:solidFill>
                  <a:srgbClr val="7030A0"/>
                </a:solidFill>
                <a:cs typeface="+mj-cs"/>
              </a:rPr>
              <a:t> שאותו נתאר כעת.</a:t>
            </a:r>
          </a:p>
          <a:p>
            <a:pPr marL="285750" indent="-285750" algn="r" rtl="1">
              <a:buFontTx/>
              <a:buChar char="-"/>
            </a:pPr>
            <a:r>
              <a:rPr lang="en-US" dirty="0">
                <a:solidFill>
                  <a:srgbClr val="7030A0"/>
                </a:solidFill>
                <a:latin typeface="Algerian" panose="04020705040A02060702" pitchFamily="82" charset="0"/>
                <a:cs typeface="+mj-cs"/>
              </a:rPr>
              <a:t>Golden goal</a:t>
            </a:r>
            <a:r>
              <a:rPr lang="he-IL" dirty="0">
                <a:solidFill>
                  <a:srgbClr val="7030A0"/>
                </a:solidFill>
                <a:latin typeface="Algerian" panose="04020705040A02060702" pitchFamily="82" charset="0"/>
                <a:cs typeface="+mj-cs"/>
              </a:rPr>
              <a:t>: במקרה של תיקו בסוף המשחק, ניכנס למצב זה, כך שמי שיבקיע את השער הראשון במצב זה יזכה.</a:t>
            </a:r>
          </a:p>
          <a:p>
            <a:pPr marL="285750" indent="-285750" algn="r" rtl="1">
              <a:buFontTx/>
              <a:buChar char="-"/>
            </a:pPr>
            <a:r>
              <a:rPr lang="en-US" dirty="0">
                <a:solidFill>
                  <a:srgbClr val="7030A0"/>
                </a:solidFill>
                <a:latin typeface="Algerian" panose="04020705040A02060702" pitchFamily="82" charset="0"/>
                <a:cs typeface="+mj-cs"/>
              </a:rPr>
              <a:t>Bonus Round</a:t>
            </a:r>
            <a:r>
              <a:rPr lang="he-IL" dirty="0">
                <a:solidFill>
                  <a:srgbClr val="7030A0"/>
                </a:solidFill>
                <a:latin typeface="Algerian" panose="04020705040A02060702" pitchFamily="82" charset="0"/>
                <a:cs typeface="+mj-cs"/>
              </a:rPr>
              <a:t> :</a:t>
            </a:r>
            <a:r>
              <a:rPr lang="en-US" dirty="0">
                <a:solidFill>
                  <a:srgbClr val="7030A0"/>
                </a:solidFill>
                <a:latin typeface="Algerian" panose="04020705040A02060702" pitchFamily="82" charset="0"/>
                <a:cs typeface="+mj-cs"/>
              </a:rPr>
              <a:t> </a:t>
            </a:r>
            <a:r>
              <a:rPr lang="he-IL" dirty="0">
                <a:solidFill>
                  <a:srgbClr val="7030A0"/>
                </a:solidFill>
                <a:latin typeface="Algerian" panose="04020705040A02060702" pitchFamily="82" charset="0"/>
                <a:cs typeface="+mj-cs"/>
              </a:rPr>
              <a:t> ב- 30 שניות האחרונות של המשחק, אנו ניכנס למצב זה, כך שכל שער שיובקע בו ייחשב כ- 2 שערים.</a:t>
            </a:r>
          </a:p>
          <a:p>
            <a:pPr marL="285750" indent="-285750" algn="r" rtl="1">
              <a:buFontTx/>
              <a:buChar char="-"/>
            </a:pPr>
            <a:r>
              <a:rPr lang="he-IL" dirty="0">
                <a:solidFill>
                  <a:srgbClr val="7030A0"/>
                </a:solidFill>
                <a:latin typeface="Algerian" panose="04020705040A02060702" pitchFamily="82" charset="0"/>
                <a:cs typeface="+mj-cs"/>
              </a:rPr>
              <a:t>חיכוך: מוריד את מהירות הכדור כל פרק זמן מסוים.</a:t>
            </a:r>
          </a:p>
          <a:p>
            <a:pPr marL="285750" indent="-285750" algn="r" rtl="1">
              <a:buFontTx/>
              <a:buChar char="-"/>
            </a:pPr>
            <a:r>
              <a:rPr lang="he-IL" dirty="0">
                <a:solidFill>
                  <a:srgbClr val="7030A0"/>
                </a:solidFill>
                <a:latin typeface="Algerian" panose="04020705040A02060702" pitchFamily="82" charset="0"/>
                <a:cs typeface="+mj-cs"/>
              </a:rPr>
              <a:t>צלילים: הוספנו צלילים שונים בעת פגיעה בכדור (בשחקן או בגבולות המגרש), וכן צליל מיוחד בעת הבקעת גול/ סיום משחק/ כניסה למצבי ה- </a:t>
            </a:r>
            <a:r>
              <a:rPr lang="en-US" dirty="0">
                <a:solidFill>
                  <a:srgbClr val="7030A0"/>
                </a:solidFill>
                <a:latin typeface="Algerian" panose="04020705040A02060702" pitchFamily="82" charset="0"/>
                <a:cs typeface="+mj-cs"/>
              </a:rPr>
              <a:t>bonus Round</a:t>
            </a:r>
            <a:r>
              <a:rPr lang="he-IL" dirty="0">
                <a:solidFill>
                  <a:srgbClr val="7030A0"/>
                </a:solidFill>
                <a:latin typeface="Algerian" panose="04020705040A02060702" pitchFamily="82" charset="0"/>
                <a:cs typeface="+mj-cs"/>
              </a:rPr>
              <a:t> ו- </a:t>
            </a:r>
            <a:r>
              <a:rPr lang="en-US" dirty="0">
                <a:solidFill>
                  <a:srgbClr val="7030A0"/>
                </a:solidFill>
                <a:latin typeface="Algerian" panose="04020705040A02060702" pitchFamily="82" charset="0"/>
                <a:cs typeface="+mj-cs"/>
              </a:rPr>
              <a:t>golden goal</a:t>
            </a:r>
            <a:r>
              <a:rPr lang="he-IL" dirty="0">
                <a:solidFill>
                  <a:srgbClr val="7030A0"/>
                </a:solidFill>
                <a:latin typeface="Algerian" panose="04020705040A02060702" pitchFamily="82" charset="0"/>
                <a:cs typeface="+mj-cs"/>
              </a:rPr>
              <a:t>.</a:t>
            </a:r>
          </a:p>
          <a:p>
            <a:pPr marL="285750" indent="-285750" algn="r" rtl="1">
              <a:buFontTx/>
              <a:buChar char="-"/>
            </a:pPr>
            <a:r>
              <a:rPr lang="he-IL" dirty="0">
                <a:solidFill>
                  <a:srgbClr val="7030A0"/>
                </a:solidFill>
                <a:latin typeface="Algerian" panose="04020705040A02060702" pitchFamily="82" charset="0"/>
                <a:cs typeface="+mj-cs"/>
              </a:rPr>
              <a:t>הצגת תמונות מיוחדות בעת הבקעת גול/ סיום משחק/ כניסה למצבי ה- </a:t>
            </a:r>
            <a:r>
              <a:rPr lang="en-US" dirty="0">
                <a:solidFill>
                  <a:srgbClr val="7030A0"/>
                </a:solidFill>
                <a:latin typeface="Algerian" panose="04020705040A02060702" pitchFamily="82" charset="0"/>
                <a:cs typeface="+mj-cs"/>
              </a:rPr>
              <a:t>bonus Round</a:t>
            </a:r>
            <a:r>
              <a:rPr lang="he-IL" dirty="0">
                <a:solidFill>
                  <a:srgbClr val="7030A0"/>
                </a:solidFill>
                <a:latin typeface="Algerian" panose="04020705040A02060702" pitchFamily="82" charset="0"/>
                <a:cs typeface="+mj-cs"/>
              </a:rPr>
              <a:t> ו- </a:t>
            </a:r>
            <a:r>
              <a:rPr lang="en-US" dirty="0">
                <a:solidFill>
                  <a:srgbClr val="7030A0"/>
                </a:solidFill>
                <a:latin typeface="Algerian" panose="04020705040A02060702" pitchFamily="82" charset="0"/>
                <a:cs typeface="+mj-cs"/>
              </a:rPr>
              <a:t>golden goal</a:t>
            </a:r>
            <a:r>
              <a:rPr lang="he-IL" dirty="0">
                <a:solidFill>
                  <a:srgbClr val="7030A0"/>
                </a:solidFill>
                <a:latin typeface="Algerian" panose="04020705040A02060702" pitchFamily="82" charset="0"/>
                <a:cs typeface="+mj-cs"/>
              </a:rPr>
              <a:t>.</a:t>
            </a:r>
          </a:p>
          <a:p>
            <a:pPr marL="285750" indent="-285750" algn="r" rtl="1">
              <a:buFontTx/>
              <a:buChar char="-"/>
            </a:pPr>
            <a:r>
              <a:rPr lang="he-IL" dirty="0">
                <a:solidFill>
                  <a:srgbClr val="7030A0"/>
                </a:solidFill>
                <a:latin typeface="Algerian" panose="04020705040A02060702" pitchFamily="82" charset="0"/>
                <a:cs typeface="+mj-cs"/>
              </a:rPr>
              <a:t>הגבלת המשחק כך שהוא יסתיים בעת פקיעת השעון או כשמישהו יבקיע 9 גולים.</a:t>
            </a:r>
          </a:p>
          <a:p>
            <a:pPr marL="285750" indent="-285750" algn="r" rtl="1">
              <a:buFontTx/>
              <a:buChar char="-"/>
            </a:pPr>
            <a:endParaRPr lang="he-IL" dirty="0">
              <a:solidFill>
                <a:srgbClr val="7030A0"/>
              </a:solidFill>
              <a:latin typeface="Algerian" panose="04020705040A02060702" pitchFamily="82" charset="0"/>
              <a:cs typeface="+mj-cs"/>
            </a:endParaRPr>
          </a:p>
          <a:p>
            <a:pPr marL="285750" indent="-285750" algn="r" rtl="1">
              <a:buFontTx/>
              <a:buChar char="-"/>
            </a:pPr>
            <a:endParaRPr lang="he-IL" dirty="0">
              <a:solidFill>
                <a:srgbClr val="7030A0"/>
              </a:solidFill>
              <a:latin typeface="Algerian" panose="04020705040A02060702" pitchFamily="82" charset="0"/>
              <a:cs typeface="+mj-cs"/>
            </a:endParaRPr>
          </a:p>
          <a:p>
            <a:pPr marL="285750" indent="-285750" algn="r" rtl="1">
              <a:buFontTx/>
              <a:buChar char="-"/>
            </a:pPr>
            <a:endParaRPr lang="en-US" dirty="0">
              <a:solidFill>
                <a:srgbClr val="7030A0"/>
              </a:solidFill>
              <a:cs typeface="+mj-cs"/>
            </a:endParaRPr>
          </a:p>
        </p:txBody>
      </p:sp>
      <p:cxnSp>
        <p:nvCxnSpPr>
          <p:cNvPr id="7" name="Straight Connector 6">
            <a:extLst>
              <a:ext uri="{FF2B5EF4-FFF2-40B4-BE49-F238E27FC236}">
                <a16:creationId xmlns:a16="http://schemas.microsoft.com/office/drawing/2014/main" id="{A8B9A9BC-4B1F-2779-BC32-4F4430DDAE78}"/>
              </a:ext>
            </a:extLst>
          </p:cNvPr>
          <p:cNvCxnSpPr/>
          <p:nvPr/>
        </p:nvCxnSpPr>
        <p:spPr>
          <a:xfrm>
            <a:off x="448235" y="1049235"/>
            <a:ext cx="109638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8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912D25-A666-539F-DFC7-D253ED49BA5E}"/>
              </a:ext>
            </a:extLst>
          </p:cNvPr>
          <p:cNvSpPr txBox="1"/>
          <p:nvPr/>
        </p:nvSpPr>
        <p:spPr>
          <a:xfrm>
            <a:off x="3827929" y="457200"/>
            <a:ext cx="3801036" cy="461665"/>
          </a:xfrm>
          <a:prstGeom prst="rect">
            <a:avLst/>
          </a:prstGeom>
          <a:noFill/>
        </p:spPr>
        <p:txBody>
          <a:bodyPr wrap="square" rtlCol="0">
            <a:spAutoFit/>
          </a:bodyPr>
          <a:lstStyle/>
          <a:p>
            <a:pPr algn="ctr" rtl="1"/>
            <a:r>
              <a:rPr lang="he-IL" sz="2400" b="1" dirty="0">
                <a:solidFill>
                  <a:schemeClr val="accent1"/>
                </a:solidFill>
                <a:cs typeface="+mj-cs"/>
              </a:rPr>
              <a:t>סיכום ומסקנות</a:t>
            </a:r>
            <a:endParaRPr lang="en-US" sz="2400" b="1" dirty="0">
              <a:solidFill>
                <a:schemeClr val="accent1"/>
              </a:solidFill>
              <a:cs typeface="+mj-cs"/>
            </a:endParaRPr>
          </a:p>
        </p:txBody>
      </p:sp>
      <p:sp>
        <p:nvSpPr>
          <p:cNvPr id="5" name="TextBox 4">
            <a:extLst>
              <a:ext uri="{FF2B5EF4-FFF2-40B4-BE49-F238E27FC236}">
                <a16:creationId xmlns:a16="http://schemas.microsoft.com/office/drawing/2014/main" id="{497A143E-BB4B-F0D1-A499-30A8BE201EBA}"/>
              </a:ext>
            </a:extLst>
          </p:cNvPr>
          <p:cNvSpPr txBox="1"/>
          <p:nvPr/>
        </p:nvSpPr>
        <p:spPr>
          <a:xfrm>
            <a:off x="1183341" y="1397675"/>
            <a:ext cx="10183906" cy="3416320"/>
          </a:xfrm>
          <a:prstGeom prst="rect">
            <a:avLst/>
          </a:prstGeom>
          <a:noFill/>
        </p:spPr>
        <p:txBody>
          <a:bodyPr wrap="square" rtlCol="0">
            <a:spAutoFit/>
          </a:bodyPr>
          <a:lstStyle/>
          <a:p>
            <a:pPr algn="r" rtl="1"/>
            <a:r>
              <a:rPr lang="he-IL" b="1" dirty="0">
                <a:solidFill>
                  <a:srgbClr val="0070C0"/>
                </a:solidFill>
                <a:cs typeface="+mj-cs"/>
              </a:rPr>
              <a:t>מסקנות:</a:t>
            </a:r>
          </a:p>
          <a:p>
            <a:pPr marL="285750" indent="-285750" algn="r" rtl="1">
              <a:buFont typeface="Wingdings" panose="05000000000000000000" pitchFamily="2" charset="2"/>
              <a:buChar char="v"/>
            </a:pPr>
            <a:r>
              <a:rPr lang="he-IL" dirty="0">
                <a:solidFill>
                  <a:srgbClr val="0070C0"/>
                </a:solidFill>
                <a:cs typeface="+mj-cs"/>
              </a:rPr>
              <a:t>תכנון זמנים ועבודה מסודרת (לפי לוח זמנים), והכי חשוב: עמידה בהם!</a:t>
            </a:r>
          </a:p>
          <a:p>
            <a:pPr marL="285750" indent="-285750" algn="r" rtl="1">
              <a:buFont typeface="Wingdings" panose="05000000000000000000" pitchFamily="2" charset="2"/>
              <a:buChar char="v"/>
            </a:pPr>
            <a:endParaRPr lang="he-IL" dirty="0">
              <a:solidFill>
                <a:srgbClr val="0070C0"/>
              </a:solidFill>
              <a:cs typeface="+mj-cs"/>
            </a:endParaRPr>
          </a:p>
          <a:p>
            <a:pPr marL="285750" indent="-285750" algn="r" rtl="1">
              <a:buFont typeface="Wingdings" panose="05000000000000000000" pitchFamily="2" charset="2"/>
              <a:buChar char="v"/>
            </a:pPr>
            <a:r>
              <a:rPr lang="he-IL" dirty="0">
                <a:solidFill>
                  <a:srgbClr val="0070C0"/>
                </a:solidFill>
                <a:cs typeface="+mj-cs"/>
              </a:rPr>
              <a:t>לדעת לעבוד עם פרויקט גדול (יחסית) ולקשר בין כל המודולים.</a:t>
            </a:r>
          </a:p>
          <a:p>
            <a:pPr marL="285750" indent="-285750" algn="r" rtl="1">
              <a:buFont typeface="Wingdings" panose="05000000000000000000" pitchFamily="2" charset="2"/>
              <a:buChar char="v"/>
            </a:pPr>
            <a:endParaRPr lang="he-IL" dirty="0">
              <a:solidFill>
                <a:srgbClr val="0070C0"/>
              </a:solidFill>
              <a:cs typeface="+mj-cs"/>
            </a:endParaRPr>
          </a:p>
          <a:p>
            <a:pPr marL="285750" indent="-285750" algn="r" rtl="1">
              <a:buFont typeface="Wingdings" panose="05000000000000000000" pitchFamily="2" charset="2"/>
              <a:buChar char="v"/>
            </a:pPr>
            <a:r>
              <a:rPr lang="he-IL" dirty="0">
                <a:solidFill>
                  <a:srgbClr val="0070C0"/>
                </a:solidFill>
                <a:cs typeface="+mj-cs"/>
              </a:rPr>
              <a:t>חסיפה ראשונית לעולם ה- </a:t>
            </a:r>
            <a:r>
              <a:rPr lang="en-US" dirty="0">
                <a:solidFill>
                  <a:srgbClr val="0070C0"/>
                </a:solidFill>
                <a:latin typeface="Algerian" panose="04020705040A02060702" pitchFamily="82" charset="0"/>
                <a:cs typeface="+mj-cs"/>
              </a:rPr>
              <a:t>design</a:t>
            </a:r>
            <a:r>
              <a:rPr lang="he-IL" dirty="0">
                <a:solidFill>
                  <a:srgbClr val="0070C0"/>
                </a:solidFill>
                <a:cs typeface="+mj-cs"/>
              </a:rPr>
              <a:t>. </a:t>
            </a:r>
            <a:r>
              <a:rPr lang="he-IL">
                <a:solidFill>
                  <a:srgbClr val="0070C0"/>
                </a:solidFill>
                <a:cs typeface="+mj-cs"/>
              </a:rPr>
              <a:t>וכן דיבוג לוגיקה יחסית מורכבת.</a:t>
            </a:r>
            <a:endParaRPr lang="he-IL" dirty="0">
              <a:solidFill>
                <a:srgbClr val="0070C0"/>
              </a:solidFill>
              <a:cs typeface="+mj-cs"/>
            </a:endParaRPr>
          </a:p>
          <a:p>
            <a:pPr marL="285750" indent="-285750" algn="r" rtl="1">
              <a:buFont typeface="Wingdings" panose="05000000000000000000" pitchFamily="2" charset="2"/>
              <a:buChar char="v"/>
            </a:pPr>
            <a:endParaRPr lang="he-IL" dirty="0">
              <a:solidFill>
                <a:srgbClr val="0070C0"/>
              </a:solidFill>
              <a:cs typeface="+mj-cs"/>
            </a:endParaRPr>
          </a:p>
          <a:p>
            <a:pPr marL="285750" indent="-285750" algn="r" rtl="1">
              <a:buFont typeface="Wingdings" panose="05000000000000000000" pitchFamily="2" charset="2"/>
              <a:buChar char="v"/>
            </a:pPr>
            <a:r>
              <a:rPr lang="he-IL" dirty="0">
                <a:solidFill>
                  <a:srgbClr val="0070C0"/>
                </a:solidFill>
                <a:cs typeface="+mj-cs"/>
              </a:rPr>
              <a:t>להתחיל ממודולים קטנים ואז לאט לגדול ולחבר את הכל יחד.</a:t>
            </a:r>
          </a:p>
          <a:p>
            <a:pPr marL="285750" indent="-285750" algn="r" rtl="1">
              <a:buFont typeface="Wingdings" panose="05000000000000000000" pitchFamily="2" charset="2"/>
              <a:buChar char="v"/>
            </a:pPr>
            <a:endParaRPr lang="he-IL" dirty="0">
              <a:solidFill>
                <a:srgbClr val="0070C0"/>
              </a:solidFill>
              <a:cs typeface="+mj-cs"/>
            </a:endParaRPr>
          </a:p>
          <a:p>
            <a:pPr algn="r" rtl="1"/>
            <a:r>
              <a:rPr lang="he-IL" b="1" dirty="0">
                <a:solidFill>
                  <a:schemeClr val="accent5"/>
                </a:solidFill>
                <a:cs typeface="+mj-cs"/>
              </a:rPr>
              <a:t>סיכום:</a:t>
            </a:r>
          </a:p>
          <a:p>
            <a:pPr algn="r" rtl="1"/>
            <a:r>
              <a:rPr lang="he-IL" dirty="0">
                <a:solidFill>
                  <a:schemeClr val="accent5"/>
                </a:solidFill>
                <a:cs typeface="+mj-cs"/>
              </a:rPr>
              <a:t>הפרויקט היה עמוס ומאתגר, הכיל המון קשיים ודברים חדשים שנאלצנו להתמודד איתם. אך למדנו לא להתייאש ושלפעמים הדרך הכי טובה להתקדם היא לקחת צעד אחורה, ולנשום. </a:t>
            </a:r>
            <a:endParaRPr lang="en-US" dirty="0">
              <a:solidFill>
                <a:schemeClr val="accent5"/>
              </a:solidFill>
              <a:cs typeface="+mj-cs"/>
            </a:endParaRPr>
          </a:p>
        </p:txBody>
      </p:sp>
    </p:spTree>
    <p:extLst>
      <p:ext uri="{BB962C8B-B14F-4D97-AF65-F5344CB8AC3E}">
        <p14:creationId xmlns:p14="http://schemas.microsoft.com/office/powerpoint/2010/main" val="1657791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0FACD-F6DF-75B5-5964-41A5A75C2A61}"/>
              </a:ext>
            </a:extLst>
          </p:cNvPr>
          <p:cNvSpPr>
            <a:spLocks noGrp="1"/>
          </p:cNvSpPr>
          <p:nvPr>
            <p:ph type="title"/>
          </p:nvPr>
        </p:nvSpPr>
        <p:spPr>
          <a:xfrm>
            <a:off x="658907" y="2389094"/>
            <a:ext cx="10396882" cy="1151965"/>
          </a:xfrm>
        </p:spPr>
        <p:txBody>
          <a:bodyPr/>
          <a:lstStyle/>
          <a:p>
            <a:pPr algn="ctr"/>
            <a:r>
              <a:rPr lang="he-IL" u="dbl" dirty="0">
                <a:solidFill>
                  <a:srgbClr val="0070C0"/>
                </a:solidFill>
              </a:rPr>
              <a:t> ~</a:t>
            </a:r>
            <a:r>
              <a:rPr lang="en-US" u="dbl" dirty="0">
                <a:solidFill>
                  <a:srgbClr val="0070C0"/>
                </a:solidFill>
              </a:rPr>
              <a:t>THANK</a:t>
            </a:r>
            <a:r>
              <a:rPr lang="he-IL" u="dbl" dirty="0">
                <a:solidFill>
                  <a:srgbClr val="0070C0"/>
                </a:solidFill>
              </a:rPr>
              <a:t> </a:t>
            </a:r>
            <a:r>
              <a:rPr lang="en-US" u="dbl" dirty="0">
                <a:solidFill>
                  <a:srgbClr val="0070C0"/>
                </a:solidFill>
              </a:rPr>
              <a:t>YOU</a:t>
            </a:r>
            <a:r>
              <a:rPr lang="he-IL" u="dbl" dirty="0">
                <a:solidFill>
                  <a:srgbClr val="0070C0"/>
                </a:solidFill>
              </a:rPr>
              <a:t> ~ </a:t>
            </a:r>
            <a:endParaRPr lang="en-US" u="dbl" dirty="0">
              <a:solidFill>
                <a:srgbClr val="0070C0"/>
              </a:solidFill>
            </a:endParaRPr>
          </a:p>
        </p:txBody>
      </p:sp>
    </p:spTree>
    <p:extLst>
      <p:ext uri="{BB962C8B-B14F-4D97-AF65-F5344CB8AC3E}">
        <p14:creationId xmlns:p14="http://schemas.microsoft.com/office/powerpoint/2010/main" val="3302375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721E1E-36E9-8BD9-E378-80280574B88C}"/>
              </a:ext>
            </a:extLst>
          </p:cNvPr>
          <p:cNvSpPr txBox="1"/>
          <p:nvPr/>
        </p:nvSpPr>
        <p:spPr>
          <a:xfrm>
            <a:off x="2680447" y="255251"/>
            <a:ext cx="5656729" cy="461665"/>
          </a:xfrm>
          <a:prstGeom prst="rect">
            <a:avLst/>
          </a:prstGeom>
          <a:noFill/>
          <a:effectLst>
            <a:outerShdw blurRad="152400" dist="317500" dir="5400000" sx="90000" sy="-19000" rotWithShape="0">
              <a:prstClr val="black">
                <a:alpha val="15000"/>
              </a:prstClr>
            </a:outerShdw>
          </a:effectLst>
        </p:spPr>
        <p:txBody>
          <a:bodyPr wrap="square" rtlCol="0">
            <a:spAutoFit/>
          </a:bodyPr>
          <a:lstStyle/>
          <a:p>
            <a:pPr algn="ctr" rtl="1"/>
            <a:r>
              <a:rPr lang="he-IL" sz="2400" b="1" dirty="0">
                <a:solidFill>
                  <a:schemeClr val="accent1"/>
                </a:solidFill>
                <a:latin typeface="Algerian" panose="04020705040A02060702" pitchFamily="82" charset="0"/>
                <a:cs typeface="+mj-cs"/>
              </a:rPr>
              <a:t>ארכטיקטורה  וחיבורים</a:t>
            </a:r>
            <a:endParaRPr lang="en-US" sz="2400" b="1" dirty="0">
              <a:solidFill>
                <a:schemeClr val="accent1"/>
              </a:solidFill>
              <a:latin typeface="Algerian" panose="04020705040A02060702" pitchFamily="82" charset="0"/>
              <a:cs typeface="+mj-cs"/>
            </a:endParaRPr>
          </a:p>
        </p:txBody>
      </p:sp>
      <p:pic>
        <p:nvPicPr>
          <p:cNvPr id="7" name="Picture 2" descr="TERASIC DE10-STANDARD USER MANUAL Pdf Download | ManualsLib">
            <a:extLst>
              <a:ext uri="{FF2B5EF4-FFF2-40B4-BE49-F238E27FC236}">
                <a16:creationId xmlns:a16="http://schemas.microsoft.com/office/drawing/2014/main" id="{71E0BDC2-4C64-970B-9310-421337EBBF6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9774" b="72019" l="19053" r="87789">
                        <a14:foregroundMark x1="48947" y1="31956" x2="28211" y2="29774"/>
                        <a14:foregroundMark x1="27579" y1="35230" x2="21789" y2="63991"/>
                        <a14:foregroundMark x1="23263" y1="63133" x2="78000" y2="70694"/>
                        <a14:foregroundMark x1="19053" y1="57599" x2="23053" y2="58846"/>
                        <a14:foregroundMark x1="20000" y1="63601" x2="29368" y2="60171"/>
                        <a14:foregroundMark x1="22632" y1="47935" x2="40000" y2="53936"/>
                        <a14:foregroundMark x1="77579" y1="71707" x2="74632" y2="71707"/>
                        <a14:foregroundMark x1="78316" y1="72019" x2="78632" y2="69525"/>
                        <a14:foregroundMark x1="87789" y1="39283" x2="81684" y2="38659"/>
                        <a14:foregroundMark x1="19474" y1="63601" x2="27053" y2="61496"/>
                      </a14:backgroundRemoval>
                    </a14:imgEffect>
                  </a14:imgLayer>
                </a14:imgProps>
              </a:ext>
              <a:ext uri="{28A0092B-C50C-407E-A947-70E740481C1C}">
                <a14:useLocalDpi xmlns:a14="http://schemas.microsoft.com/office/drawing/2010/main" val="0"/>
              </a:ext>
            </a:extLst>
          </a:blip>
          <a:srcRect l="17301" t="27210" r="9165" b="27165"/>
          <a:stretch/>
        </p:blipFill>
        <p:spPr bwMode="auto">
          <a:xfrm>
            <a:off x="1062777" y="2956394"/>
            <a:ext cx="2837114" cy="237712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3AFF6120-B04B-EAA8-6680-E56ACDB552BC}"/>
              </a:ext>
            </a:extLst>
          </p:cNvPr>
          <p:cNvCxnSpPr/>
          <p:nvPr/>
        </p:nvCxnSpPr>
        <p:spPr>
          <a:xfrm flipV="1">
            <a:off x="3899891" y="2070847"/>
            <a:ext cx="3092580" cy="119230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1" name="Picture 6" descr="חנות מוצרי חשמל באינטרנט במחירים שאסור לפספס. זוג רמקולים לגינה BOSE 251">
            <a:extLst>
              <a:ext uri="{FF2B5EF4-FFF2-40B4-BE49-F238E27FC236}">
                <a16:creationId xmlns:a16="http://schemas.microsoft.com/office/drawing/2014/main" id="{5A3A9880-2419-850B-B779-648F755F550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667" r="95833">
                        <a14:foregroundMark x1="5167" y1="17833" x2="7000" y2="40167"/>
                        <a14:foregroundMark x1="26833" y1="13167" x2="20333" y2="10333"/>
                        <a14:foregroundMark x1="1667" y1="22833" x2="3667" y2="24167"/>
                        <a14:foregroundMark x1="93500" y1="31667" x2="75667" y2="71667"/>
                        <a14:foregroundMark x1="95833" y1="16333" x2="93000" y2="27667"/>
                      </a14:backgroundRemoval>
                    </a14:imgEffect>
                  </a14:imgLayer>
                </a14:imgProps>
              </a:ext>
              <a:ext uri="{28A0092B-C50C-407E-A947-70E740481C1C}">
                <a14:useLocalDpi xmlns:a14="http://schemas.microsoft.com/office/drawing/2010/main" val="0"/>
              </a:ext>
            </a:extLst>
          </a:blip>
          <a:srcRect/>
          <a:stretch>
            <a:fillRect/>
          </a:stretch>
        </p:blipFill>
        <p:spPr bwMode="auto">
          <a:xfrm>
            <a:off x="7313333" y="908709"/>
            <a:ext cx="2047685" cy="204768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B17CD9D5-7373-B0C8-1CEA-8529384694CF}"/>
              </a:ext>
            </a:extLst>
          </p:cNvPr>
          <p:cNvCxnSpPr>
            <a:cxnSpLocks/>
          </p:cNvCxnSpPr>
          <p:nvPr/>
        </p:nvCxnSpPr>
        <p:spPr>
          <a:xfrm>
            <a:off x="3810244" y="4025153"/>
            <a:ext cx="3316697" cy="74407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5" name="Picture 14">
            <a:extLst>
              <a:ext uri="{FF2B5EF4-FFF2-40B4-BE49-F238E27FC236}">
                <a16:creationId xmlns:a16="http://schemas.microsoft.com/office/drawing/2014/main" id="{2C0A023C-A316-B250-C284-2AF6FBE82A52}"/>
              </a:ext>
            </a:extLst>
          </p:cNvPr>
          <p:cNvPicPr>
            <a:picLocks noChangeAspect="1"/>
          </p:cNvPicPr>
          <p:nvPr/>
        </p:nvPicPr>
        <p:blipFill rotWithShape="1">
          <a:blip r:embed="rId6">
            <a:extLst>
              <a:ext uri="{28A0092B-C50C-407E-A947-70E740481C1C}">
                <a14:useLocalDpi xmlns:a14="http://schemas.microsoft.com/office/drawing/2010/main" val="0"/>
              </a:ext>
            </a:extLst>
          </a:blip>
          <a:srcRect l="5068" t="9020" r="14754"/>
          <a:stretch/>
        </p:blipFill>
        <p:spPr>
          <a:xfrm>
            <a:off x="7313333" y="3410153"/>
            <a:ext cx="3363984" cy="2047685"/>
          </a:xfrm>
          <a:prstGeom prst="rect">
            <a:avLst/>
          </a:prstGeom>
        </p:spPr>
      </p:pic>
      <p:pic>
        <p:nvPicPr>
          <p:cNvPr id="2" name="Picture 1">
            <a:extLst>
              <a:ext uri="{FF2B5EF4-FFF2-40B4-BE49-F238E27FC236}">
                <a16:creationId xmlns:a16="http://schemas.microsoft.com/office/drawing/2014/main" id="{93A98664-22BE-3036-F234-6E4E216858D6}"/>
              </a:ext>
            </a:extLst>
          </p:cNvPr>
          <p:cNvPicPr>
            <a:picLocks noChangeAspect="1"/>
          </p:cNvPicPr>
          <p:nvPr/>
        </p:nvPicPr>
        <p:blipFill>
          <a:blip r:embed="rId7"/>
          <a:stretch>
            <a:fillRect/>
          </a:stretch>
        </p:blipFill>
        <p:spPr>
          <a:xfrm>
            <a:off x="475130" y="247280"/>
            <a:ext cx="2467287" cy="2184319"/>
          </a:xfrm>
          <a:prstGeom prst="rect">
            <a:avLst/>
          </a:prstGeom>
        </p:spPr>
      </p:pic>
      <p:cxnSp>
        <p:nvCxnSpPr>
          <p:cNvPr id="3" name="Straight Arrow Connector 2">
            <a:extLst>
              <a:ext uri="{FF2B5EF4-FFF2-40B4-BE49-F238E27FC236}">
                <a16:creationId xmlns:a16="http://schemas.microsoft.com/office/drawing/2014/main" id="{BA779DBB-9AE2-72E4-231E-A688ECC600A1}"/>
              </a:ext>
            </a:extLst>
          </p:cNvPr>
          <p:cNvCxnSpPr>
            <a:cxnSpLocks/>
          </p:cNvCxnSpPr>
          <p:nvPr/>
        </p:nvCxnSpPr>
        <p:spPr>
          <a:xfrm flipH="1">
            <a:off x="2277035" y="2431599"/>
            <a:ext cx="204299" cy="52479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244782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109F40-59CA-74E8-B701-1E2C61F81CA4}"/>
              </a:ext>
            </a:extLst>
          </p:cNvPr>
          <p:cNvPicPr>
            <a:picLocks noChangeAspect="1"/>
          </p:cNvPicPr>
          <p:nvPr/>
        </p:nvPicPr>
        <p:blipFill rotWithShape="1">
          <a:blip r:embed="rId2">
            <a:extLst>
              <a:ext uri="{28A0092B-C50C-407E-A947-70E740481C1C}">
                <a14:useLocalDpi xmlns:a14="http://schemas.microsoft.com/office/drawing/2010/main" val="0"/>
              </a:ext>
            </a:extLst>
          </a:blip>
          <a:srcRect l="8750" t="13446" r="19632" b="4685"/>
          <a:stretch/>
        </p:blipFill>
        <p:spPr>
          <a:xfrm>
            <a:off x="0" y="26894"/>
            <a:ext cx="12192000" cy="6844913"/>
          </a:xfrm>
          <a:prstGeom prst="rect">
            <a:avLst/>
          </a:prstGeom>
        </p:spPr>
      </p:pic>
    </p:spTree>
    <p:extLst>
      <p:ext uri="{BB962C8B-B14F-4D97-AF65-F5344CB8AC3E}">
        <p14:creationId xmlns:p14="http://schemas.microsoft.com/office/powerpoint/2010/main" val="1725149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3BAD05-E4B6-5C6D-9345-51C59B7586C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7073"/>
            <a:ext cx="12281646" cy="6837311"/>
          </a:xfrm>
          <a:prstGeom prst="rect">
            <a:avLst/>
          </a:prstGeom>
          <a:noFill/>
          <a:ln>
            <a:noFill/>
          </a:ln>
        </p:spPr>
      </p:pic>
    </p:spTree>
    <p:extLst>
      <p:ext uri="{BB962C8B-B14F-4D97-AF65-F5344CB8AC3E}">
        <p14:creationId xmlns:p14="http://schemas.microsoft.com/office/powerpoint/2010/main" val="1557693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DE6E0A-E550-2353-5580-BE28886BCAF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12192001" cy="6837310"/>
          </a:xfrm>
          <a:prstGeom prst="rect">
            <a:avLst/>
          </a:prstGeom>
          <a:noFill/>
          <a:ln>
            <a:noFill/>
          </a:ln>
        </p:spPr>
      </p:pic>
    </p:spTree>
    <p:extLst>
      <p:ext uri="{BB962C8B-B14F-4D97-AF65-F5344CB8AC3E}">
        <p14:creationId xmlns:p14="http://schemas.microsoft.com/office/powerpoint/2010/main" val="1202720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272110-F8DE-1DF2-C9D9-ADFCF4D1109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12120283" cy="6837310"/>
          </a:xfrm>
          <a:prstGeom prst="rect">
            <a:avLst/>
          </a:prstGeom>
          <a:noFill/>
          <a:ln>
            <a:noFill/>
          </a:ln>
        </p:spPr>
      </p:pic>
    </p:spTree>
    <p:extLst>
      <p:ext uri="{BB962C8B-B14F-4D97-AF65-F5344CB8AC3E}">
        <p14:creationId xmlns:p14="http://schemas.microsoft.com/office/powerpoint/2010/main" val="4158970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3BE141-8180-E547-0C6A-16AA2D00299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10392"/>
          </a:xfrm>
          <a:prstGeom prst="rect">
            <a:avLst/>
          </a:prstGeom>
          <a:noFill/>
          <a:ln>
            <a:noFill/>
          </a:ln>
        </p:spPr>
      </p:pic>
    </p:spTree>
    <p:extLst>
      <p:ext uri="{BB962C8B-B14F-4D97-AF65-F5344CB8AC3E}">
        <p14:creationId xmlns:p14="http://schemas.microsoft.com/office/powerpoint/2010/main" val="2931427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806270-9F61-AE77-4C4F-4F12DD46FCC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327544784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TM04033927[[fn=Main Event]]</Template>
  <TotalTime>573</TotalTime>
  <Words>1185</Words>
  <Application>Microsoft Office PowerPoint</Application>
  <PresentationFormat>Widescreen</PresentationFormat>
  <Paragraphs>140</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Agency FB</vt:lpstr>
      <vt:lpstr>Aldhabi</vt:lpstr>
      <vt:lpstr>Algerian</vt:lpstr>
      <vt:lpstr>Andalus</vt:lpstr>
      <vt:lpstr>Arabic Typesetting</vt:lpstr>
      <vt:lpstr>Arial</vt:lpstr>
      <vt:lpstr>Arial Narrow</vt:lpstr>
      <vt:lpstr>Impact</vt:lpstr>
      <vt:lpstr>Wingdings</vt:lpstr>
      <vt:lpstr>Main Event</vt:lpstr>
      <vt:lpstr>PowerPoint Presentation</vt:lpstr>
      <vt:lpstr>אפיון הפרויקט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ghassan shaheen</dc:creator>
  <cp:lastModifiedBy>ghassan shaheen</cp:lastModifiedBy>
  <cp:revision>43</cp:revision>
  <dcterms:created xsi:type="dcterms:W3CDTF">2022-12-28T11:24:56Z</dcterms:created>
  <dcterms:modified xsi:type="dcterms:W3CDTF">2023-01-01T15:08:02Z</dcterms:modified>
</cp:coreProperties>
</file>